
<file path=[Content_Types].xml><?xml version="1.0" encoding="utf-8"?>
<Types xmlns="http://schemas.openxmlformats.org/package/2006/content-types">
  <Default Extension="png" ContentType="image/png"/>
  <Default Extension="jpg_large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drawings/drawing5.xml" ContentType="application/vnd.openxmlformats-officedocument.drawingml.chartshapes+xml"/>
  <Override PartName="/ppt/charts/chart21.xml" ContentType="application/vnd.openxmlformats-officedocument.drawingml.chart+xml"/>
  <Override PartName="/ppt/drawings/drawing6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4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59" r:id="rId5"/>
    <p:sldId id="320" r:id="rId6"/>
    <p:sldId id="319" r:id="rId7"/>
    <p:sldId id="301" r:id="rId8"/>
    <p:sldId id="291" r:id="rId9"/>
    <p:sldId id="292" r:id="rId10"/>
    <p:sldId id="293" r:id="rId11"/>
    <p:sldId id="260" r:id="rId12"/>
    <p:sldId id="261" r:id="rId13"/>
    <p:sldId id="311" r:id="rId14"/>
    <p:sldId id="312" r:id="rId15"/>
    <p:sldId id="313" r:id="rId16"/>
    <p:sldId id="314" r:id="rId17"/>
    <p:sldId id="316" r:id="rId18"/>
    <p:sldId id="317" r:id="rId19"/>
    <p:sldId id="262" r:id="rId20"/>
    <p:sldId id="275" r:id="rId21"/>
    <p:sldId id="277" r:id="rId22"/>
    <p:sldId id="336" r:id="rId23"/>
    <p:sldId id="304" r:id="rId24"/>
    <p:sldId id="337" r:id="rId25"/>
    <p:sldId id="338" r:id="rId26"/>
    <p:sldId id="339" r:id="rId27"/>
    <p:sldId id="340" r:id="rId28"/>
    <p:sldId id="310" r:id="rId29"/>
    <p:sldId id="280" r:id="rId30"/>
    <p:sldId id="281" r:id="rId31"/>
    <p:sldId id="282" r:id="rId32"/>
    <p:sldId id="306" r:id="rId33"/>
    <p:sldId id="307" r:id="rId34"/>
    <p:sldId id="308" r:id="rId35"/>
    <p:sldId id="309" r:id="rId36"/>
    <p:sldId id="283" r:id="rId37"/>
    <p:sldId id="284" r:id="rId38"/>
    <p:sldId id="285" r:id="rId39"/>
    <p:sldId id="286" r:id="rId40"/>
    <p:sldId id="322" r:id="rId41"/>
    <p:sldId id="323" r:id="rId42"/>
    <p:sldId id="324" r:id="rId43"/>
    <p:sldId id="325" r:id="rId44"/>
    <p:sldId id="328" r:id="rId45"/>
    <p:sldId id="329" r:id="rId46"/>
    <p:sldId id="333" r:id="rId47"/>
    <p:sldId id="334" r:id="rId48"/>
    <p:sldId id="335" r:id="rId4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6201"/>
    <a:srgbClr val="BFB89D"/>
    <a:srgbClr val="7A5E46"/>
    <a:srgbClr val="644300"/>
    <a:srgbClr val="7A5100"/>
    <a:srgbClr val="5F4537"/>
    <a:srgbClr val="B1785F"/>
    <a:srgbClr val="B9B757"/>
    <a:srgbClr val="FFFFE1"/>
    <a:srgbClr val="FF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204-2\documents\&#1041;&#1102;&#1076;&#1078;&#1077;&#1090;%20&#1076;&#1083;&#1103;%20&#1075;&#1088;&#1072;&#1078;&#1076;&#1072;&#1085;\2019\&#1076;&#1080;&#1072;&#1075;&#1088;&#1072;&#1084;&#1084;&#1099;_&#1088;&#1072;&#1089;&#1093;&#1086;&#1076;&#1099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204-2\documents\&#1041;&#1102;&#1076;&#1078;&#1077;&#1090;%20&#1076;&#1083;&#1103;%20&#1075;&#1088;&#1072;&#1078;&#1076;&#1072;&#1085;\2019\&#1076;&#1080;&#1072;&#1075;&#1088;&#1072;&#1084;&#1084;&#1099;_&#1088;&#1072;&#1089;&#1093;&#1086;&#1076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204-2\documents\&#1041;&#1102;&#1076;&#1078;&#1077;&#1090;%20&#1076;&#1083;&#1103;%20&#1075;&#1088;&#1072;&#1078;&#1076;&#1072;&#1085;\2019\&#1076;&#1080;&#1072;&#1075;&#1088;&#1072;&#1084;&#1084;&#1099;_&#1088;&#1072;&#1089;&#1093;&#1086;&#1076;&#1099;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30,6 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% 892,3 </a:t>
            </a:r>
            <a:r>
              <a:rPr lang="ru-RU" sz="1200" b="0" baseline="0" dirty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17887930147679"/>
          <c:y val="9.034555898676026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412971658119861E-2"/>
          <c:y val="0.4105263446833361"/>
          <c:w val="0.89789146235213635"/>
          <c:h val="0.493607431588092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explosion val="3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26F-451A-A117-E331C413AE35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26F-451A-A117-E331C413AE35}"/>
              </c:ext>
            </c:extLst>
          </c:dPt>
          <c:cat>
            <c:strRef>
              <c:f>Лист1!$A$2:$A$5</c:f>
              <c:strCache>
                <c:ptCount val="2"/>
                <c:pt idx="1">
                  <c:v>21,9 % 650,8 млн.рублей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2977.8</c:v>
                </c:pt>
                <c:pt idx="1">
                  <c:v>650.79999999999995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6F-451A-A117-E331C413A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69,8 %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 1 949,3 </a:t>
            </a:r>
            <a:r>
              <a:rPr lang="ru-RU" sz="1200" b="0" baseline="0" dirty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17887930147679"/>
          <c:y val="9.034555898676026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412971658119861E-2"/>
          <c:y val="0.4105263446833361"/>
          <c:w val="0.89789146235213635"/>
          <c:h val="0.493607431588092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explosion val="3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8C-4E4E-9D43-0AD3D4E23C5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8C-4E4E-9D43-0AD3D4E23C5B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2749.8</c:v>
                </c:pt>
                <c:pt idx="1">
                  <c:v>1953.9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18C-4E4E-9D43-0AD3D4E23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05654927230313E-2"/>
          <c:y val="0"/>
          <c:w val="0.64947267763899241"/>
          <c:h val="0.49416399385575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127000"/>
              <a:bevelB w="88900"/>
            </a:sp3d>
          </c:spPr>
          <c:explosion val="8"/>
          <c:dPt>
            <c:idx val="0"/>
            <c:bubble3D val="0"/>
            <c:explosion val="2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8C-4F53-8A5A-D960987136D9}"/>
              </c:ext>
            </c:extLst>
          </c:dPt>
          <c:dLbls>
            <c:dLbl>
              <c:idx val="1"/>
              <c:layout>
                <c:manualLayout>
                  <c:x val="-2.0156490548669196E-2"/>
                  <c:y val="3.06729204001487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8C-4F53-8A5A-D960987136D9}"/>
                </c:ext>
              </c:extLst>
            </c:dLbl>
            <c:dLbl>
              <c:idx val="3"/>
              <c:layout>
                <c:manualLayout>
                  <c:x val="8.0625962194676784E-2"/>
                  <c:y val="-2.73776947488926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8C-4F53-8A5A-D960987136D9}"/>
                </c:ext>
              </c:extLst>
            </c:dLbl>
            <c:dLbl>
              <c:idx val="4"/>
              <c:layout>
                <c:manualLayout>
                  <c:x val="1.0078245274334643E-2"/>
                  <c:y val="6.51799558503161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8C-4F53-8A5A-D96098713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511189.5</c:v>
                </c:pt>
                <c:pt idx="1">
                  <c:v>10904.8</c:v>
                </c:pt>
                <c:pt idx="2">
                  <c:v>77730</c:v>
                </c:pt>
                <c:pt idx="3">
                  <c:v>9000</c:v>
                </c:pt>
                <c:pt idx="4">
                  <c:v>10050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18C-4F53-8A5A-D960987136D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"/>
          <c:y val="0.60781199431947175"/>
          <c:w val="0.73234362848572376"/>
          <c:h val="0.33021995140636545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05654927230313E-2"/>
          <c:y val="0"/>
          <c:w val="0.64947267763899241"/>
          <c:h val="0.49416399385575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127000"/>
              <a:bevelB w="88900"/>
            </a:sp3d>
          </c:spPr>
          <c:explosion val="8"/>
          <c:dPt>
            <c:idx val="0"/>
            <c:bubble3D val="0"/>
            <c:explosion val="2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89-4635-8028-711DD482207F}"/>
              </c:ext>
            </c:extLst>
          </c:dPt>
          <c:dLbls>
            <c:dLbl>
              <c:idx val="1"/>
              <c:layout>
                <c:manualLayout>
                  <c:x val="-2.0156490548669196E-2"/>
                  <c:y val="3.06729204001487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89-4635-8028-711DD482207F}"/>
                </c:ext>
              </c:extLst>
            </c:dLbl>
            <c:dLbl>
              <c:idx val="3"/>
              <c:layout>
                <c:manualLayout>
                  <c:x val="8.0625962194676784E-2"/>
                  <c:y val="-2.73776947488926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89-4635-8028-711DD482207F}"/>
                </c:ext>
              </c:extLst>
            </c:dLbl>
            <c:dLbl>
              <c:idx val="4"/>
              <c:layout>
                <c:manualLayout>
                  <c:x val="1.0078245274334643E-2"/>
                  <c:y val="6.51799558503161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89-4635-8028-711DD4822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559489.6</c:v>
                </c:pt>
                <c:pt idx="1">
                  <c:v>8947.9</c:v>
                </c:pt>
                <c:pt idx="2">
                  <c:v>76480</c:v>
                </c:pt>
                <c:pt idx="3">
                  <c:v>8500</c:v>
                </c:pt>
                <c:pt idx="4">
                  <c:v>9545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E89-4635-8028-711DD482207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"/>
          <c:y val="0.60781199431947175"/>
          <c:w val="0.73234362848572376"/>
          <c:h val="0.33021995140636545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05654927230313E-2"/>
          <c:y val="0"/>
          <c:w val="0.64947267763899241"/>
          <c:h val="0.49416399385575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127000"/>
              <a:bevelB w="88900"/>
            </a:sp3d>
          </c:spPr>
          <c:explosion val="8"/>
          <c:dPt>
            <c:idx val="0"/>
            <c:bubble3D val="0"/>
            <c:explosion val="2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22-46FE-BFCD-8BADCC903384}"/>
              </c:ext>
            </c:extLst>
          </c:dPt>
          <c:dLbls>
            <c:dLbl>
              <c:idx val="1"/>
              <c:layout>
                <c:manualLayout>
                  <c:x val="-2.0156490548669196E-2"/>
                  <c:y val="3.06729204001487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22-46FE-BFCD-8BADCC903384}"/>
                </c:ext>
              </c:extLst>
            </c:dLbl>
            <c:dLbl>
              <c:idx val="3"/>
              <c:layout>
                <c:manualLayout>
                  <c:x val="8.0625962194676784E-2"/>
                  <c:y val="-2.73776947488926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22-46FE-BFCD-8BADCC903384}"/>
                </c:ext>
              </c:extLst>
            </c:dLbl>
            <c:dLbl>
              <c:idx val="4"/>
              <c:layout>
                <c:manualLayout>
                  <c:x val="1.0078245274334643E-2"/>
                  <c:y val="6.51799558503161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22-46FE-BFCD-8BADCC903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488006</c:v>
                </c:pt>
                <c:pt idx="1">
                  <c:v>10904.8</c:v>
                </c:pt>
                <c:pt idx="2">
                  <c:v>34840</c:v>
                </c:pt>
                <c:pt idx="3">
                  <c:v>10400</c:v>
                </c:pt>
                <c:pt idx="4">
                  <c:v>10055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122-46FE-BFCD-8BADCC90338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"/>
          <c:y val="0.60781199431947175"/>
          <c:w val="0.73234362848572376"/>
          <c:h val="0.33021995140636545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CE-4DBC-B8C2-76BCD3568858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CE-4DBC-B8C2-76BCD35688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  <c:pt idx="3">
                  <c:v>2018 год</c:v>
                </c:pt>
                <c:pt idx="4">
                  <c:v>2017 год (отчет)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488006</c:v>
                </c:pt>
                <c:pt idx="1">
                  <c:v>511189.5</c:v>
                </c:pt>
                <c:pt idx="2">
                  <c:v>559489.6</c:v>
                </c:pt>
                <c:pt idx="3">
                  <c:v>555087.4</c:v>
                </c:pt>
                <c:pt idx="4">
                  <c:v>585645.4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CE-4DBC-B8C2-76BCD35688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41837824"/>
        <c:axId val="141841536"/>
        <c:axId val="0"/>
      </c:bar3DChart>
      <c:catAx>
        <c:axId val="1418378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1841536"/>
        <c:crosses val="autoZero"/>
        <c:auto val="1"/>
        <c:lblAlgn val="ctr"/>
        <c:lblOffset val="100"/>
        <c:noMultiLvlLbl val="0"/>
      </c:catAx>
      <c:valAx>
        <c:axId val="141841536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4183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b="0" dirty="0" smtClean="0"/>
              <a:t>2019</a:t>
            </a:r>
            <a:endParaRPr lang="ru-RU" sz="1600" b="0" dirty="0"/>
          </a:p>
        </c:rich>
      </c:tx>
      <c:layout>
        <c:manualLayout>
          <c:xMode val="edge"/>
          <c:yMode val="edge"/>
          <c:x val="9.2840890814656421E-2"/>
          <c:y val="8.30644458009941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71752395909214"/>
          <c:y val="0.30946120752303713"/>
          <c:w val="0.50177446287168526"/>
          <c:h val="0.616703729542745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4B4-4A39-867B-DB264AC74A6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4B4-4A39-867B-DB264AC74A69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927548.91</c:v>
                </c:pt>
                <c:pt idx="1">
                  <c:v>559489.6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B4-4A39-867B-DB264AC74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b="0" dirty="0" smtClean="0"/>
              <a:t>2020</a:t>
            </a:r>
            <a:endParaRPr lang="ru-RU" sz="1600" b="0" dirty="0"/>
          </a:p>
        </c:rich>
      </c:tx>
      <c:layout>
        <c:manualLayout>
          <c:xMode val="edge"/>
          <c:yMode val="edge"/>
          <c:x val="9.2840890814656421E-2"/>
          <c:y val="8.30644458009941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71752395909214"/>
          <c:y val="0.30946120752303713"/>
          <c:w val="0.50177446287168526"/>
          <c:h val="0.616703729542745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EC3-457A-A608-040F60C1AD4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EC3-457A-A608-040F60C1AD45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895201.48</c:v>
                </c:pt>
                <c:pt idx="1">
                  <c:v>511189.5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EC3-457A-A608-040F60C1A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b="0" dirty="0" smtClean="0"/>
              <a:t>2021</a:t>
            </a:r>
            <a:endParaRPr lang="ru-RU" sz="1600" b="0" dirty="0"/>
          </a:p>
        </c:rich>
      </c:tx>
      <c:layout>
        <c:manualLayout>
          <c:xMode val="edge"/>
          <c:yMode val="edge"/>
          <c:x val="9.2840890814656421E-2"/>
          <c:y val="8.30644458009941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71752395909214"/>
          <c:y val="0.30946120752303713"/>
          <c:w val="0.50177446287168526"/>
          <c:h val="0.616703729542745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282-4826-A4B2-FEFDAC92D89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282-4826-A4B2-FEFDAC92D893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843491.54</c:v>
                </c:pt>
                <c:pt idx="1">
                  <c:v>488006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282-4826-A4B2-FEFDAC92D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770084855436483"/>
          <c:y val="7.2675054649352117E-2"/>
          <c:w val="0.48474381224908947"/>
          <c:h val="0.8802999099893024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налог на вмененный доход (ЕНВД)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85-4B39-8EF2-CEA74728539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85-4B39-8EF2-CEA74728539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85-4B39-8EF2-CEA74728539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85-4B39-8EF2-CEA74728539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85-4B39-8EF2-CEA747285391}"/>
              </c:ext>
            </c:extLst>
          </c:dPt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  <c:pt idx="3">
                  <c:v>2018 год</c:v>
                </c:pt>
                <c:pt idx="4">
                  <c:v>2017 год (отчет)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14000</c:v>
                </c:pt>
                <c:pt idx="1">
                  <c:v>55800</c:v>
                </c:pt>
                <c:pt idx="2">
                  <c:v>53450</c:v>
                </c:pt>
                <c:pt idx="3">
                  <c:v>48200</c:v>
                </c:pt>
                <c:pt idx="4">
                  <c:v>46760.4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85-4B39-8EF2-CEA7472853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Единый сельскохозяйственный налог (ЕСХН)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  <c:pt idx="3">
                  <c:v>2018 год</c:v>
                </c:pt>
                <c:pt idx="4">
                  <c:v>2017 год (отчет)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1250</c:v>
                </c:pt>
                <c:pt idx="1">
                  <c:v>1220</c:v>
                </c:pt>
                <c:pt idx="2">
                  <c:v>1200</c:v>
                </c:pt>
                <c:pt idx="3">
                  <c:v>1025</c:v>
                </c:pt>
                <c:pt idx="4">
                  <c:v>625.20000000000005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85-4B39-8EF2-CEA7472853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Патентная система налогооблажения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  <c:pt idx="3">
                  <c:v>2018 год</c:v>
                </c:pt>
                <c:pt idx="4">
                  <c:v>2017 год (отчет)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19590</c:v>
                </c:pt>
                <c:pt idx="1">
                  <c:v>20710</c:v>
                </c:pt>
                <c:pt idx="2">
                  <c:v>21830</c:v>
                </c:pt>
                <c:pt idx="3">
                  <c:v>29035</c:v>
                </c:pt>
                <c:pt idx="4">
                  <c:v>27823.1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85-4B39-8EF2-CEA747285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41719808"/>
        <c:axId val="141733888"/>
        <c:axId val="0"/>
      </c:bar3DChart>
      <c:catAx>
        <c:axId val="1417198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1733888"/>
        <c:crosses val="autoZero"/>
        <c:auto val="1"/>
        <c:lblAlgn val="ctr"/>
        <c:lblOffset val="100"/>
        <c:noMultiLvlLbl val="0"/>
      </c:catAx>
      <c:valAx>
        <c:axId val="141733888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1417198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9.2840890814656421E-2"/>
          <c:y val="8.30644458009941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71752395909214"/>
          <c:y val="0.30946120752303713"/>
          <c:w val="0.50177446287168526"/>
          <c:h val="0.616703729542745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CFB-484D-9561-33F4A855269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CFB-484D-9561-33F4A8552693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927548.91</c:v>
                </c:pt>
                <c:pt idx="1">
                  <c:v>76480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FB-484D-9561-33F4A8552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31,6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% 922,3 </a:t>
            </a:r>
            <a:r>
              <a:rPr lang="ru-RU" sz="1200" b="0" baseline="0" dirty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17887930147679"/>
          <c:y val="9.034555898676026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412971658119861E-2"/>
          <c:y val="0.4105263446833361"/>
          <c:w val="0.89789146235213635"/>
          <c:h val="0.493607431588092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explosion val="3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578-49FE-A59C-1028DE0E9DD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578-49FE-A59C-1028DE0E9DDA}"/>
              </c:ext>
            </c:extLst>
          </c:dPt>
          <c:cat>
            <c:strRef>
              <c:f>Лист1!$A$2:$A$5</c:f>
              <c:strCache>
                <c:ptCount val="2"/>
                <c:pt idx="1">
                  <c:v>21,9 % 650,8 млн.рублей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3223.9</c:v>
                </c:pt>
                <c:pt idx="1">
                  <c:v>865.9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578-49FE-A59C-1028DE0E9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9.2840890814656421E-2"/>
          <c:y val="8.30644458009941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71752395909214"/>
          <c:y val="0.30946120752303713"/>
          <c:w val="0.50177446287168526"/>
          <c:h val="0.616703729542745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025-4EA7-8126-0960AA5BDF7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025-4EA7-8126-0960AA5BDF7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895201.48</c:v>
                </c:pt>
                <c:pt idx="1">
                  <c:v>77730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025-4EA7-8126-0960AA5BD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9.2840890814656421E-2"/>
          <c:y val="8.30644458009941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71752395909214"/>
          <c:y val="0.30946120752303713"/>
          <c:w val="0.50177446287168526"/>
          <c:h val="0.616703729542745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DFE-4C34-BB0B-122ECDF5D28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DFE-4C34-BB0B-122ECDF5D280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843491.54</c:v>
                </c:pt>
                <c:pt idx="1">
                  <c:v>34840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FE-4C34-BB0B-122ECDF5D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05654927230313E-2"/>
          <c:y val="0"/>
          <c:w val="0.64947267763899241"/>
          <c:h val="0.49416399385575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 prstMaterial="plastic">
              <a:bevelT w="127000"/>
              <a:bevelB w="88900"/>
            </a:sp3d>
          </c:spPr>
          <c:explosion val="8"/>
          <c:dPt>
            <c:idx val="0"/>
            <c:bubble3D val="0"/>
            <c:explosion val="25"/>
            <c:extLst xmlns:c16r2="http://schemas.microsoft.com/office/drawing/2015/06/chart">
              <c:ext xmlns:c16="http://schemas.microsoft.com/office/drawing/2014/chart" uri="{C3380CC4-5D6E-409C-BE32-E72D297353CC}">
                <c16:uniqueId val="{00000000-2972-44EC-98C9-643757A0693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972-44EC-98C9-643757A0693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972-44EC-98C9-643757A0693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972-44EC-98C9-643757A0693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972-44EC-98C9-643757A0693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972-44EC-98C9-643757A06935}"/>
              </c:ext>
            </c:extLst>
          </c:dPt>
          <c:dLbls>
            <c:dLbl>
              <c:idx val="1"/>
              <c:layout>
                <c:manualLayout>
                  <c:x val="-2.0156490548669196E-2"/>
                  <c:y val="3.06729204001487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72-44EC-98C9-643757A06935}"/>
                </c:ext>
              </c:extLst>
            </c:dLbl>
            <c:dLbl>
              <c:idx val="2"/>
              <c:layout>
                <c:manualLayout>
                  <c:x val="-7.0547716920342202E-2"/>
                  <c:y val="-4.58484009155239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72-44EC-98C9-643757A06935}"/>
                </c:ext>
              </c:extLst>
            </c:dLbl>
            <c:dLbl>
              <c:idx val="3"/>
              <c:layout>
                <c:manualLayout>
                  <c:x val="-1.0078245274334598E-2"/>
                  <c:y val="-8.8278305069872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72-44EC-98C9-643757A06935}"/>
                </c:ext>
              </c:extLst>
            </c:dLbl>
            <c:dLbl>
              <c:idx val="4"/>
              <c:layout>
                <c:manualLayout>
                  <c:x val="5.0391226371672988E-2"/>
                  <c:y val="7.92871864966323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72-44EC-98C9-643757A06935}"/>
                </c:ext>
              </c:extLst>
            </c:dLbl>
            <c:dLbl>
              <c:idx val="5"/>
              <c:layout>
                <c:manualLayout>
                  <c:x val="8.0625962194676784E-2"/>
                  <c:y val="-4.56695616048662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72-44EC-98C9-643757A069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223955</c:v>
                </c:pt>
                <c:pt idx="1">
                  <c:v>6274.8</c:v>
                </c:pt>
                <c:pt idx="2">
                  <c:v>1603.1</c:v>
                </c:pt>
                <c:pt idx="3">
                  <c:v>12703.5</c:v>
                </c:pt>
                <c:pt idx="4">
                  <c:v>10000</c:v>
                </c:pt>
                <c:pt idx="5">
                  <c:v>10050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972-44EC-98C9-643757A0693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"/>
          <c:y val="0.540963643967589"/>
          <c:w val="0.90871292078657928"/>
          <c:h val="0.459036356032411"/>
        </c:manualLayout>
      </c:layout>
      <c:overlay val="0"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05654927230313E-2"/>
          <c:y val="0"/>
          <c:w val="0.64947267763899241"/>
          <c:h val="0.49416399385575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 prstMaterial="plastic">
              <a:bevelT w="127000"/>
              <a:bevelB w="88900"/>
            </a:sp3d>
          </c:spPr>
          <c:explosion val="8"/>
          <c:dPt>
            <c:idx val="0"/>
            <c:bubble3D val="0"/>
            <c:explosion val="25"/>
            <c:extLst xmlns:c16r2="http://schemas.microsoft.com/office/drawing/2015/06/chart">
              <c:ext xmlns:c16="http://schemas.microsoft.com/office/drawing/2014/chart" uri="{C3380CC4-5D6E-409C-BE32-E72D297353CC}">
                <c16:uniqueId val="{00000000-8881-4A88-B836-486D9C19664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881-4A88-B836-486D9C19664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881-4A88-B836-486D9C19664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881-4A88-B836-486D9C19664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881-4A88-B836-486D9C19664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881-4A88-B836-486D9C196640}"/>
              </c:ext>
            </c:extLst>
          </c:dPt>
          <c:dLbls>
            <c:dLbl>
              <c:idx val="1"/>
              <c:layout>
                <c:manualLayout>
                  <c:x val="-2.0156490548669196E-2"/>
                  <c:y val="3.06729204001487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81-4A88-B836-486D9C196640}"/>
                </c:ext>
              </c:extLst>
            </c:dLbl>
            <c:dLbl>
              <c:idx val="2"/>
              <c:layout>
                <c:manualLayout>
                  <c:x val="-8.0625962194676798E-2"/>
                  <c:y val="-3.87948007746741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81-4A88-B836-486D9C196640}"/>
                </c:ext>
              </c:extLst>
            </c:dLbl>
            <c:dLbl>
              <c:idx val="3"/>
              <c:layout>
                <c:manualLayout>
                  <c:x val="-1.0078245274334598E-2"/>
                  <c:y val="-8.8278305069872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81-4A88-B836-486D9C196640}"/>
                </c:ext>
              </c:extLst>
            </c:dLbl>
            <c:dLbl>
              <c:idx val="4"/>
              <c:layout>
                <c:manualLayout>
                  <c:x val="5.5430349008840286E-2"/>
                  <c:y val="7.9286908795839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81-4A88-B836-486D9C196640}"/>
                </c:ext>
              </c:extLst>
            </c:dLbl>
            <c:dLbl>
              <c:idx val="5"/>
              <c:layout>
                <c:manualLayout>
                  <c:x val="8.0625962194676784E-2"/>
                  <c:y val="-4.56695616048662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881-4A88-B836-486D9C196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233500.1</c:v>
                </c:pt>
                <c:pt idx="1">
                  <c:v>6274.8</c:v>
                </c:pt>
                <c:pt idx="2">
                  <c:v>1644.4</c:v>
                </c:pt>
                <c:pt idx="3">
                  <c:v>13287.9</c:v>
                </c:pt>
                <c:pt idx="4">
                  <c:v>10500</c:v>
                </c:pt>
                <c:pt idx="5">
                  <c:v>11120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881-4A88-B836-486D9C19664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"/>
          <c:y val="0.540963643967589"/>
          <c:w val="0.90871292078657928"/>
          <c:h val="0.44997025824507542"/>
        </c:manualLayout>
      </c:layout>
      <c:overlay val="0"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05654927230313E-2"/>
          <c:y val="0"/>
          <c:w val="0.64947267763899241"/>
          <c:h val="0.49416399385575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 prstMaterial="plastic">
              <a:bevelT w="127000"/>
              <a:bevelB w="88900"/>
            </a:sp3d>
          </c:spPr>
          <c:explosion val="8"/>
          <c:dPt>
            <c:idx val="0"/>
            <c:bubble3D val="0"/>
            <c:explosion val="25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D9-4BFE-80E6-34CC3AB249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2D9-4BFE-80E6-34CC3AB249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2D9-4BFE-80E6-34CC3AB2493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2D9-4BFE-80E6-34CC3AB2493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2D9-4BFE-80E6-34CC3AB2493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2D9-4BFE-80E6-34CC3AB2493B}"/>
              </c:ext>
            </c:extLst>
          </c:dPt>
          <c:dLbls>
            <c:dLbl>
              <c:idx val="1"/>
              <c:layout>
                <c:manualLayout>
                  <c:x val="-2.0156490548669196E-2"/>
                  <c:y val="3.06729204001487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D9-4BFE-80E6-34CC3AB2493B}"/>
                </c:ext>
              </c:extLst>
            </c:dLbl>
            <c:dLbl>
              <c:idx val="2"/>
              <c:layout>
                <c:manualLayout>
                  <c:x val="-0.10582157538051329"/>
                  <c:y val="-4.58484009155239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D9-4BFE-80E6-34CC3AB2493B}"/>
                </c:ext>
              </c:extLst>
            </c:dLbl>
            <c:dLbl>
              <c:idx val="3"/>
              <c:layout>
                <c:manualLayout>
                  <c:x val="-1.0078245274334598E-2"/>
                  <c:y val="-8.8278305069872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D9-4BFE-80E6-34CC3AB2493B}"/>
                </c:ext>
              </c:extLst>
            </c:dLbl>
            <c:dLbl>
              <c:idx val="4"/>
              <c:layout>
                <c:manualLayout>
                  <c:x val="8.0625962194676784E-2"/>
                  <c:y val="8.28139865670572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D9-4BFE-80E6-34CC3AB2493B}"/>
                </c:ext>
              </c:extLst>
            </c:dLbl>
            <c:dLbl>
              <c:idx val="5"/>
              <c:layout>
                <c:manualLayout>
                  <c:x val="8.0625962194676784E-2"/>
                  <c:y val="-4.56695616048662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D9-4BFE-80E6-34CC3AB249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244230</c:v>
                </c:pt>
                <c:pt idx="1">
                  <c:v>6274.8</c:v>
                </c:pt>
                <c:pt idx="2">
                  <c:v>1675.8</c:v>
                </c:pt>
                <c:pt idx="3">
                  <c:v>13890.1</c:v>
                </c:pt>
                <c:pt idx="4">
                  <c:v>11025</c:v>
                </c:pt>
                <c:pt idx="5">
                  <c:v>12190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D9-4BFE-80E6-34CC3AB249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"/>
          <c:y val="0.540963643967589"/>
          <c:w val="0.90871292078657928"/>
          <c:h val="0.44997025824507542"/>
        </c:manualLayout>
      </c:layout>
      <c:overlay val="0"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05654927230313E-2"/>
          <c:y val="0"/>
          <c:w val="0.64947267763899241"/>
          <c:h val="0.49416399385575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127000"/>
              <a:bevelB w="88900"/>
            </a:sp3d>
          </c:spPr>
          <c:explosion val="8"/>
          <c:dPt>
            <c:idx val="0"/>
            <c:bubble3D val="0"/>
            <c:explosion val="2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1E-47E4-A76C-54E1CD73967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1E-47E4-A76C-54E1CD73967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1E-47E4-A76C-54E1CD73967E}"/>
              </c:ext>
            </c:extLst>
          </c:dPt>
          <c:dLbls>
            <c:dLbl>
              <c:idx val="0"/>
              <c:layout>
                <c:manualLayout>
                  <c:x val="-1.5117367911501851E-2"/>
                  <c:y val="9.58525743516420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1E-47E4-A76C-54E1CD73967E}"/>
                </c:ext>
              </c:extLst>
            </c:dLbl>
            <c:dLbl>
              <c:idx val="1"/>
              <c:layout>
                <c:manualLayout>
                  <c:x val="-2.0156490548669196E-2"/>
                  <c:y val="3.06729204001487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1E-47E4-A76C-54E1CD73967E}"/>
                </c:ext>
              </c:extLst>
            </c:dLbl>
            <c:dLbl>
              <c:idx val="3"/>
              <c:layout>
                <c:manualLayout>
                  <c:x val="8.0625962194676784E-2"/>
                  <c:y val="-2.73776947488926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1E-47E4-A76C-54E1CD73967E}"/>
                </c:ext>
              </c:extLst>
            </c:dLbl>
            <c:dLbl>
              <c:idx val="4"/>
              <c:layout>
                <c:manualLayout>
                  <c:x val="1.0078245274334643E-2"/>
                  <c:y val="6.51799558503161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1E-47E4-A76C-54E1CD7396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43460.4</c:v>
                </c:pt>
                <c:pt idx="1">
                  <c:v>716623.9</c:v>
                </c:pt>
                <c:pt idx="2">
                  <c:v>1365571.6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61E-47E4-A76C-54E1CD73967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"/>
          <c:y val="0.60781199431947175"/>
          <c:w val="0.5660525814592029"/>
          <c:h val="0.21903061495582615"/>
        </c:manualLayout>
      </c:layout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05654927230313E-2"/>
          <c:y val="0"/>
          <c:w val="0.64947267763899241"/>
          <c:h val="0.49416399385575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127000"/>
              <a:bevelB w="88900"/>
            </a:sp3d>
          </c:spPr>
          <c:explosion val="8"/>
          <c:dPt>
            <c:idx val="0"/>
            <c:bubble3D val="0"/>
            <c:explosion val="2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81-4140-9A1C-471C4AD2225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81-4140-9A1C-471C4AD2225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81-4140-9A1C-471C4AD2225B}"/>
              </c:ext>
            </c:extLst>
          </c:dPt>
          <c:dLbls>
            <c:dLbl>
              <c:idx val="0"/>
              <c:layout>
                <c:manualLayout>
                  <c:x val="-1.5117367911501851E-2"/>
                  <c:y val="9.58525743516420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81-4140-9A1C-471C4AD2225B}"/>
                </c:ext>
              </c:extLst>
            </c:dLbl>
            <c:dLbl>
              <c:idx val="1"/>
              <c:layout>
                <c:manualLayout>
                  <c:x val="-2.0156490548669196E-2"/>
                  <c:y val="3.06729204001487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81-4140-9A1C-471C4AD2225B}"/>
                </c:ext>
              </c:extLst>
            </c:dLbl>
            <c:dLbl>
              <c:idx val="3"/>
              <c:layout>
                <c:manualLayout>
                  <c:x val="8.0625962194676784E-2"/>
                  <c:y val="-2.73776947488926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81-4140-9A1C-471C4AD2225B}"/>
                </c:ext>
              </c:extLst>
            </c:dLbl>
            <c:dLbl>
              <c:idx val="4"/>
              <c:layout>
                <c:manualLayout>
                  <c:x val="1.0078245274334643E-2"/>
                  <c:y val="6.51799558503161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81-4140-9A1C-471C4AD222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42061.599999999999</c:v>
                </c:pt>
                <c:pt idx="1">
                  <c:v>675879.1</c:v>
                </c:pt>
                <c:pt idx="2">
                  <c:v>1410176.7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081-4140-9A1C-471C4AD2225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"/>
          <c:y val="0.60781199431947175"/>
          <c:w val="0.5660525814592029"/>
          <c:h val="0.21903061495582615"/>
        </c:manualLayout>
      </c:layout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05654927230313E-2"/>
          <c:y val="0"/>
          <c:w val="0.64947267763899241"/>
          <c:h val="0.49416399385575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127000"/>
              <a:bevelB w="88900"/>
            </a:sp3d>
          </c:spPr>
          <c:explosion val="8"/>
          <c:dPt>
            <c:idx val="0"/>
            <c:bubble3D val="0"/>
            <c:explosion val="2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DE-48DB-AD82-27A2FB79FEE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DE-48DB-AD82-27A2FB79FEE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27000"/>
                <a:bevelB w="889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DE-48DB-AD82-27A2FB79FEEF}"/>
              </c:ext>
            </c:extLst>
          </c:dPt>
          <c:dLbls>
            <c:dLbl>
              <c:idx val="0"/>
              <c:layout>
                <c:manualLayout>
                  <c:x val="-1.5117367911501851E-2"/>
                  <c:y val="9.58525743516420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DE-48DB-AD82-27A2FB79FEEF}"/>
                </c:ext>
              </c:extLst>
            </c:dLbl>
            <c:dLbl>
              <c:idx val="1"/>
              <c:layout>
                <c:manualLayout>
                  <c:x val="-2.0156490548669196E-2"/>
                  <c:y val="3.06729204001487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DE-48DB-AD82-27A2FB79FEEF}"/>
                </c:ext>
              </c:extLst>
            </c:dLbl>
            <c:dLbl>
              <c:idx val="3"/>
              <c:layout>
                <c:manualLayout>
                  <c:x val="8.0625962194676784E-2"/>
                  <c:y val="-2.73776947488926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DE-48DB-AD82-27A2FB79FEEF}"/>
                </c:ext>
              </c:extLst>
            </c:dLbl>
            <c:dLbl>
              <c:idx val="4"/>
              <c:layout>
                <c:manualLayout>
                  <c:x val="1.0078245274334643E-2"/>
                  <c:y val="6.51799558503161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DE-48DB-AD82-27A2FB79FE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30773.992999999999</c:v>
                </c:pt>
                <c:pt idx="1">
                  <c:v>428330.45799999998</c:v>
                </c:pt>
                <c:pt idx="2">
                  <c:v>1490229.35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6DE-48DB-AD82-27A2FB79FEE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"/>
          <c:y val="0.60781199431947175"/>
          <c:w val="0.5660525814592029"/>
          <c:h val="0.21903061495582615"/>
        </c:manualLayout>
      </c:layout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'2019'!$B$1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dLbl>
              <c:idx val="0"/>
              <c:layout>
                <c:manualLayout>
                  <c:x val="6.1076041666666664E-2"/>
                  <c:y val="-7.5286111111111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378472222222224"/>
                  <c:y val="-4.845624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989583333333332"/>
                  <c:y val="-2.5821875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861111111111111"/>
                  <c:y val="6.03001736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4406250000000001"/>
                  <c:y val="-1.7078645833333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3868055555555556"/>
                  <c:y val="-5.371111111111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5000000000000003E-2"/>
                  <c:y val="-6.9308159722222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6666666666666666E-2"/>
                  <c:y val="-9.010908653909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'2019'!$A$2:$A$9</c:f>
              <c:strCache>
                <c:ptCount val="8"/>
                <c:pt idx="0">
                  <c:v>Национальная экономика 14,9%</c:v>
                </c:pt>
                <c:pt idx="1">
                  <c:v>Национальная безопасность 0,5%</c:v>
                </c:pt>
                <c:pt idx="2">
                  <c:v>Общегосударственные вопросы 5,7%</c:v>
                </c:pt>
                <c:pt idx="3">
                  <c:v>Жилищно-коммунальное хозяйство 13,3%</c:v>
                </c:pt>
                <c:pt idx="4">
                  <c:v>Образование 44,5%</c:v>
                </c:pt>
                <c:pt idx="5">
                  <c:v>Культура, кинематография  4,4%</c:v>
                </c:pt>
                <c:pt idx="6">
                  <c:v>Социальная политика 16,4%</c:v>
                </c:pt>
                <c:pt idx="7">
                  <c:v> Физическая культура и спорт 0,3%</c:v>
                </c:pt>
              </c:strCache>
            </c:strRef>
          </c:cat>
          <c:val>
            <c:numRef>
              <c:f>'2019'!$B$2:$B$9</c:f>
              <c:numCache>
                <c:formatCode>General</c:formatCode>
                <c:ptCount val="8"/>
                <c:pt idx="0">
                  <c:v>14.9</c:v>
                </c:pt>
                <c:pt idx="1">
                  <c:v>0.5</c:v>
                </c:pt>
                <c:pt idx="2">
                  <c:v>5.7</c:v>
                </c:pt>
                <c:pt idx="3">
                  <c:v>13.3</c:v>
                </c:pt>
                <c:pt idx="4">
                  <c:v>44.5</c:v>
                </c:pt>
                <c:pt idx="5">
                  <c:v>4.4000000000000004</c:v>
                </c:pt>
                <c:pt idx="6">
                  <c:v>16.399999999999999</c:v>
                </c:pt>
                <c:pt idx="7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9075347222222217E-2"/>
          <c:y val="0.66218576388888883"/>
          <c:w val="0.84184895833333329"/>
          <c:h val="0.295921875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621527777777778"/>
          <c:y val="4.409722222222222E-3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8958333333333334E-2"/>
          <c:y val="0.16276336805555555"/>
          <c:w val="0.77798611111111116"/>
          <c:h val="0.38899305555555558"/>
        </c:manualLayout>
      </c:layout>
      <c:doughnutChart>
        <c:varyColors val="1"/>
        <c:ser>
          <c:idx val="0"/>
          <c:order val="0"/>
          <c:tx>
            <c:strRef>
              <c:f>'2020'!$B$1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dLbl>
              <c:idx val="0"/>
              <c:layout>
                <c:manualLayout>
                  <c:x val="6.5486111111111106E-2"/>
                  <c:y val="-6.4261805555555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4097222222222221E-2"/>
                  <c:y val="-6.6094965277777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753472222222222"/>
                  <c:y val="-3.2436458333333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379031935728846"/>
                  <c:y val="-2.655614287730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3083333333333333"/>
                  <c:y val="-1.4873784722222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2545138888888888"/>
                  <c:y val="-4.930138888888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145833333333333E-2"/>
                  <c:y val="-5.8283680555555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3576388888888887E-2"/>
                  <c:y val="-7.4675000000000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'2020'!$A$2:$A$10</c:f>
              <c:strCache>
                <c:ptCount val="9"/>
                <c:pt idx="0">
                  <c:v>Национальная экономика 7,4%</c:v>
                </c:pt>
                <c:pt idx="1">
                  <c:v>Национальная безопасность 0,5%</c:v>
                </c:pt>
                <c:pt idx="2">
                  <c:v>Общегосударственные вопросы 5,4%</c:v>
                </c:pt>
                <c:pt idx="3">
                  <c:v>Жилищно-коммунальное хозяйство 15,2%</c:v>
                </c:pt>
                <c:pt idx="4">
                  <c:v>Образование 47,4%</c:v>
                </c:pt>
                <c:pt idx="5">
                  <c:v>Культура, кинематография  5,9%</c:v>
                </c:pt>
                <c:pt idx="6">
                  <c:v>Социальная политика 17,3%</c:v>
                </c:pt>
                <c:pt idx="7">
                  <c:v>Физическая культура и спорт 0,2%</c:v>
                </c:pt>
                <c:pt idx="8">
                  <c:v>Условно утвержденные расходы 0,7%</c:v>
                </c:pt>
              </c:strCache>
            </c:strRef>
          </c:cat>
          <c:val>
            <c:numRef>
              <c:f>'2020'!$B$2:$B$10</c:f>
              <c:numCache>
                <c:formatCode>General</c:formatCode>
                <c:ptCount val="9"/>
                <c:pt idx="0">
                  <c:v>7.4</c:v>
                </c:pt>
                <c:pt idx="1">
                  <c:v>0.5</c:v>
                </c:pt>
                <c:pt idx="2">
                  <c:v>5.4</c:v>
                </c:pt>
                <c:pt idx="3">
                  <c:v>15.2</c:v>
                </c:pt>
                <c:pt idx="4">
                  <c:v>47.4</c:v>
                </c:pt>
                <c:pt idx="5">
                  <c:v>5.9</c:v>
                </c:pt>
                <c:pt idx="6">
                  <c:v>17.3</c:v>
                </c:pt>
                <c:pt idx="7">
                  <c:v>0.2</c:v>
                </c:pt>
                <c:pt idx="8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30,4 % 927,5 млн.рублей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17887930147679"/>
          <c:y val="9.034555898676026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412971658119861E-2"/>
          <c:y val="0.4105263446833361"/>
          <c:w val="0.89789146235213635"/>
          <c:h val="0.493607431588092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explosion val="3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FD0-42AF-842B-30D8D10ECA2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FD0-42AF-842B-30D8D10ECA2E}"/>
              </c:ext>
            </c:extLst>
          </c:dPt>
          <c:cat>
            <c:strRef>
              <c:f>Лист1!$A$2:$A$5</c:f>
              <c:strCache>
                <c:ptCount val="2"/>
                <c:pt idx="1">
                  <c:v>21,9 % 650,8 млн.рублей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4061.2</c:v>
                </c:pt>
                <c:pt idx="1">
                  <c:v>760.2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D0-42AF-842B-30D8D10EC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2021</a:t>
            </a:r>
          </a:p>
        </c:rich>
      </c:tx>
      <c:layout>
        <c:manualLayout>
          <c:xMode val="edge"/>
          <c:yMode val="edge"/>
          <c:x val="0.4249465277777778"/>
          <c:y val="1.5434027777777777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'2021'!$B$1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dLbl>
              <c:idx val="0"/>
              <c:layout>
                <c:manualLayout>
                  <c:x val="1.2569444444444444E-2"/>
                  <c:y val="-7.5286111111111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277777777777772E-2"/>
                  <c:y val="-6.8299826388888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666666666666667"/>
                  <c:y val="-4.7870452223891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675438596491228"/>
                  <c:y val="-1.686996527777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2201388888888889"/>
                  <c:y val="4.969965277777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5631944444444446"/>
                  <c:y val="-5.1506076388888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3506944444444439E-2"/>
                  <c:y val="-7.1512847222222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8159722222222223E-2"/>
                  <c:y val="-8.5699305555555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'2021'!$A$2:$A$10</c:f>
              <c:strCache>
                <c:ptCount val="9"/>
                <c:pt idx="0">
                  <c:v>Национальная экономика 5,2%</c:v>
                </c:pt>
                <c:pt idx="1">
                  <c:v>Национальная безопасность 0,4%</c:v>
                </c:pt>
                <c:pt idx="2">
                  <c:v>Общегосударственные вопросы 5,8%</c:v>
                </c:pt>
                <c:pt idx="3">
                  <c:v>Жилищно-коммунальное хозяйство 15,9%</c:v>
                </c:pt>
                <c:pt idx="4">
                  <c:v>Образование 46,2%</c:v>
                </c:pt>
                <c:pt idx="5">
                  <c:v>Культура, кинематография  4,1%</c:v>
                </c:pt>
                <c:pt idx="6">
                  <c:v>Социальная политика 20,6%</c:v>
                </c:pt>
                <c:pt idx="7">
                  <c:v>Физическая культура и спорт 0,2%</c:v>
                </c:pt>
                <c:pt idx="8">
                  <c:v>Условно утвержденные расходы 1,6%</c:v>
                </c:pt>
              </c:strCache>
            </c:strRef>
          </c:cat>
          <c:val>
            <c:numRef>
              <c:f>'2021'!$B$2:$B$10</c:f>
              <c:numCache>
                <c:formatCode>0.0</c:formatCode>
                <c:ptCount val="9"/>
                <c:pt idx="0">
                  <c:v>5.2</c:v>
                </c:pt>
                <c:pt idx="1">
                  <c:v>0.4</c:v>
                </c:pt>
                <c:pt idx="2">
                  <c:v>5.8</c:v>
                </c:pt>
                <c:pt idx="3">
                  <c:v>15.9</c:v>
                </c:pt>
                <c:pt idx="4">
                  <c:v>46.2</c:v>
                </c:pt>
                <c:pt idx="5">
                  <c:v>4.0999999999999996</c:v>
                </c:pt>
                <c:pt idx="6">
                  <c:v>20.6</c:v>
                </c:pt>
                <c:pt idx="7">
                  <c:v>0.2</c:v>
                </c:pt>
                <c:pt idx="8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79980702844829"/>
          <c:y val="2.828204839704667E-2"/>
          <c:w val="0.70098346560527092"/>
          <c:h val="0.90509982406486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47500"/>
                    <a:satMod val="137000"/>
                  </a:schemeClr>
                </a:gs>
                <a:gs pos="55000">
                  <a:schemeClr val="accent2">
                    <a:shade val="69000"/>
                    <a:satMod val="137000"/>
                  </a:schemeClr>
                </a:gs>
                <a:gs pos="100000">
                  <a:schemeClr val="accent2">
                    <a:shade val="98000"/>
                    <a:satMod val="137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dLbls>
            <c:dLbl>
              <c:idx val="0"/>
              <c:layout>
                <c:manualLayout>
                  <c:x val="1.8501567458688165E-3"/>
                  <c:y val="-2.726229633595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F5-44D5-BC4F-1882DC313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Исполнено 2017</c:v>
                </c:pt>
                <c:pt idx="1">
                  <c:v>План 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51958.399999999994</c:v>
                </c:pt>
                <c:pt idx="1">
                  <c:v>50282.7</c:v>
                </c:pt>
                <c:pt idx="2">
                  <c:v>43460.399999999994</c:v>
                </c:pt>
                <c:pt idx="3">
                  <c:v>42061.599999999999</c:v>
                </c:pt>
                <c:pt idx="4">
                  <c:v>30774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F5-44D5-BC4F-1882DC3137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47500"/>
                    <a:satMod val="137000"/>
                  </a:schemeClr>
                </a:gs>
                <a:gs pos="55000">
                  <a:schemeClr val="accent5">
                    <a:shade val="69000"/>
                    <a:satMod val="137000"/>
                  </a:schemeClr>
                </a:gs>
                <a:gs pos="100000">
                  <a:schemeClr val="accent5">
                    <a:shade val="98000"/>
                    <a:satMod val="137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dLbls>
            <c:dLbl>
              <c:idx val="0"/>
              <c:layout>
                <c:manualLayout>
                  <c:x val="8.3011307922308143E-3"/>
                  <c:y val="-2.1718618526734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F5-44D5-BC4F-1882DC313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Исполнено 2017</c:v>
                </c:pt>
                <c:pt idx="1">
                  <c:v>План 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342150.7</c:v>
                </c:pt>
                <c:pt idx="1">
                  <c:v>980197.6</c:v>
                </c:pt>
                <c:pt idx="2">
                  <c:v>598965.69999999995</c:v>
                </c:pt>
                <c:pt idx="3">
                  <c:v>675879.1</c:v>
                </c:pt>
                <c:pt idx="4">
                  <c:v>428330.4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1F5-44D5-BC4F-1882DC3137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47500"/>
                    <a:satMod val="137000"/>
                  </a:schemeClr>
                </a:gs>
                <a:gs pos="55000">
                  <a:schemeClr val="accent3">
                    <a:shade val="69000"/>
                    <a:satMod val="137000"/>
                  </a:schemeClr>
                </a:gs>
                <a:gs pos="100000">
                  <a:schemeClr val="accent3">
                    <a:shade val="98000"/>
                    <a:satMod val="137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dLbls>
            <c:dLbl>
              <c:idx val="1"/>
              <c:layout>
                <c:manualLayout>
                  <c:x val="4.7667376297528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A8-483C-B1D0-7CAB9F5626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Исполнено 2017</c:v>
                </c:pt>
                <c:pt idx="1">
                  <c:v>План 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1626966.3</c:v>
                </c:pt>
                <c:pt idx="1">
                  <c:v>1353608.9</c:v>
                </c:pt>
                <c:pt idx="2">
                  <c:v>1363471.4</c:v>
                </c:pt>
                <c:pt idx="3">
                  <c:v>1410176.7</c:v>
                </c:pt>
                <c:pt idx="4">
                  <c:v>1490229.4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F5-44D5-BC4F-1882DC313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860480"/>
        <c:axId val="167874560"/>
        <c:axId val="0"/>
      </c:bar3DChart>
      <c:catAx>
        <c:axId val="16786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167874560"/>
        <c:crosses val="autoZero"/>
        <c:auto val="1"/>
        <c:lblAlgn val="ctr"/>
        <c:lblOffset val="100"/>
        <c:noMultiLvlLbl val="0"/>
      </c:catAx>
      <c:valAx>
        <c:axId val="1678745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6786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59703276212554"/>
          <c:y val="0.32087779080602846"/>
          <c:w val="0.23140296723787443"/>
          <c:h val="0.35278573418013143"/>
        </c:manualLayout>
      </c:layout>
      <c:overlay val="0"/>
      <c:txPr>
        <a:bodyPr/>
        <a:lstStyle/>
        <a:p>
          <a:pPr>
            <a:defRPr sz="12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29,6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 % 895,2 </a:t>
            </a:r>
            <a:r>
              <a:rPr lang="ru-RU" sz="1200" b="0" baseline="0" dirty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17887930147679"/>
          <c:y val="9.034555898676026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412971658119861E-2"/>
          <c:y val="0.4105263446833361"/>
          <c:w val="0.89789146235213635"/>
          <c:h val="0.493607431588092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explosion val="3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0A7-45B5-90CC-0A8F7B7747B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0A7-45B5-90CC-0A8F7B7747B4}"/>
              </c:ext>
            </c:extLst>
          </c:dPt>
          <c:cat>
            <c:strRef>
              <c:f>Лист1!$A$2:$A$5</c:f>
              <c:strCache>
                <c:ptCount val="2"/>
                <c:pt idx="1">
                  <c:v>21,9 % 650,8 млн.рублей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3230.7</c:v>
                </c:pt>
                <c:pt idx="1">
                  <c:v>755.5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A7-45B5-90CC-0A8F7B774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30,2 </a:t>
            </a:r>
            <a:r>
              <a:rPr lang="ru-RU" sz="1200" b="0" baseline="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843,5 </a:t>
            </a:r>
            <a:r>
              <a:rPr lang="ru-RU" sz="1200" b="0" baseline="0" dirty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17887930147679"/>
          <c:y val="9.034555898676026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412971658119861E-2"/>
          <c:y val="0.4105263446833361"/>
          <c:w val="0.89789146235213635"/>
          <c:h val="0.493607431588092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explosion val="3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B2F-4F9D-8E50-11F16BEBB315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B2F-4F9D-8E50-11F16BEBB315}"/>
              </c:ext>
            </c:extLst>
          </c:dPt>
          <c:cat>
            <c:strRef>
              <c:f>Лист1!$A$2:$A$5</c:f>
              <c:strCache>
                <c:ptCount val="2"/>
                <c:pt idx="1">
                  <c:v>21,9 % 650,8 млн.рублей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2749.8</c:v>
                </c:pt>
                <c:pt idx="1">
                  <c:v>795.9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2F-4F9D-8E50-11F16BEBB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69,4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 2 019,9 млн.рублей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752822785772341"/>
          <c:y val="9.906062080413713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412971658119861E-2"/>
          <c:y val="0.4105263446833361"/>
          <c:w val="0.89789146235213635"/>
          <c:h val="0.493607431588092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60-48D1-AEA3-640EA65FF810}"/>
              </c:ext>
            </c:extLst>
          </c:dPt>
          <c:dPt>
            <c:idx val="1"/>
            <c:bubble3D val="0"/>
            <c:explosion val="3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60-48D1-AEA3-640EA65FF810}"/>
              </c:ext>
            </c:extLst>
          </c:dPt>
          <c:cat>
            <c:strRef>
              <c:f>Лист1!$A$2:$A$5</c:f>
              <c:strCache>
                <c:ptCount val="2"/>
                <c:pt idx="1">
                  <c:v>21,9 % 650,8 млн.рублей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2977.8</c:v>
                </c:pt>
                <c:pt idx="1">
                  <c:v>2340.9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60-48D1-AEA3-640EA65FF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68,4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1 997,1 млн.рублей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17887930147679"/>
          <c:y val="9.034555898676026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412971658119861E-2"/>
          <c:y val="0.4105263446833361"/>
          <c:w val="0.89789146235213635"/>
          <c:h val="0.493607431588092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explosion val="3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37-48A3-94A9-CAE0BBD05303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37-48A3-94A9-CAE0BBD05303}"/>
              </c:ext>
            </c:extLst>
          </c:dPt>
          <c:cat>
            <c:strRef>
              <c:f>Лист1!$A$2:$A$5</c:f>
              <c:strCache>
                <c:ptCount val="2"/>
                <c:pt idx="1">
                  <c:v>21,9 % 650,8 млн.рублей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3223.9</c:v>
                </c:pt>
                <c:pt idx="1">
                  <c:v>2358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37-48A3-94A9-CAE0BBD05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69,6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 2 125,7 </a:t>
            </a:r>
            <a:r>
              <a:rPr lang="ru-RU" sz="1200" b="0" baseline="0" dirty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17887930147679"/>
          <c:y val="9.034555898676026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412971658119861E-2"/>
          <c:y val="0.4105263446833361"/>
          <c:w val="0.89789146235213635"/>
          <c:h val="0.493607431588092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explosion val="3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6A-4BFF-A6ED-7CF6CDC4B7F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6A-4BFF-A6ED-7CF6CDC4B7F8}"/>
              </c:ext>
            </c:extLst>
          </c:dPt>
          <c:cat>
            <c:strRef>
              <c:f>Лист1!$A$2:$A$5</c:f>
              <c:strCache>
                <c:ptCount val="2"/>
                <c:pt idx="1">
                  <c:v>21,9 % 650,8 млн.рублей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4061.2</c:v>
                </c:pt>
                <c:pt idx="1">
                  <c:v>3300.9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6A-4BFF-A6ED-7CF6CDC4B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0" smtClean="0">
                <a:latin typeface="Times New Roman" pitchFamily="18" charset="0"/>
                <a:cs typeface="Times New Roman" pitchFamily="18" charset="0"/>
              </a:rPr>
              <a:t>70,4</a:t>
            </a:r>
            <a:r>
              <a:rPr lang="ru-RU" sz="1200" b="0" baseline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200" b="0" baseline="0" smtClean="0">
                <a:latin typeface="Times New Roman" pitchFamily="18" charset="0"/>
                <a:cs typeface="Times New Roman" pitchFamily="18" charset="0"/>
              </a:rPr>
              <a:t> 2 128,1 </a:t>
            </a:r>
            <a:r>
              <a:rPr lang="ru-RU" sz="1200" b="0" baseline="0" dirty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17887930147679"/>
          <c:y val="9.034555898676026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412971658119861E-2"/>
          <c:y val="0.4105263446833361"/>
          <c:w val="0.89789146235213635"/>
          <c:h val="0.493607431588092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explosion val="3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2B-4EE5-B9F8-3D269ACF7A90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2B-4EE5-B9F8-3D269ACF7A90}"/>
              </c:ext>
            </c:extLst>
          </c:dPt>
          <c:cat>
            <c:strRef>
              <c:f>Лист1!$A$2:$A$5</c:f>
              <c:strCache>
                <c:ptCount val="2"/>
                <c:pt idx="1">
                  <c:v>21,9 % 650,8 млн.рублей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3230.7</c:v>
                </c:pt>
                <c:pt idx="1">
                  <c:v>2475.1999999999998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02B-4EE5-B9F8-3D269ACF7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0.53165</cdr:x>
      <cdr:y>0.61445</cdr:y>
    </cdr:from>
    <cdr:to>
      <cdr:x>1</cdr:x>
      <cdr:y>0.8761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9128" y="84551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60,3 </a:t>
          </a:r>
          <a:r>
            <a:rPr lang="ru-RU" sz="1400" b="1" dirty="0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0.53165</cdr:x>
      <cdr:y>0.61445</cdr:y>
    </cdr:from>
    <cdr:to>
      <cdr:x>1</cdr:x>
      <cdr:y>0.8761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9128" y="84551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57,1 </a:t>
          </a:r>
          <a:r>
            <a:rPr lang="ru-RU" sz="1400" b="1" dirty="0"/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0.53165</cdr:x>
      <cdr:y>0.61445</cdr:y>
    </cdr:from>
    <cdr:to>
      <cdr:x>1</cdr:x>
      <cdr:y>0.8761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9128" y="84551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57,9%</a:t>
          </a:r>
          <a:endParaRPr lang="ru-RU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0.53165</cdr:x>
      <cdr:y>0.61445</cdr:y>
    </cdr:from>
    <cdr:to>
      <cdr:x>1</cdr:x>
      <cdr:y>0.8761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9128" y="84551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8,2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0.53165</cdr:x>
      <cdr:y>0.61445</cdr:y>
    </cdr:from>
    <cdr:to>
      <cdr:x>1</cdr:x>
      <cdr:y>0.8761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9128" y="84551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8,7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0.53165</cdr:x>
      <cdr:y>0.61445</cdr:y>
    </cdr:from>
    <cdr:to>
      <cdr:x>1</cdr:x>
      <cdr:y>0.8761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9128" y="84551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4,1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r">
              <a:defRPr sz="1200"/>
            </a:lvl1pPr>
          </a:lstStyle>
          <a:p>
            <a:fld id="{DD94556C-7511-45E0-B692-FDAC574CD77A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5"/>
            <a:ext cx="2971800" cy="497364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r">
              <a:defRPr sz="1200"/>
            </a:lvl1pPr>
          </a:lstStyle>
          <a:p>
            <a:fld id="{C3C6BEC1-3893-45D9-A919-EEEB5A115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1403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1" y="5524654"/>
            <a:ext cx="6047640" cy="523367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>
                <a:latin typeface="Arial"/>
              </a:rPr>
              <a:t>Для правки формата примечаний щелкните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8117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1" y="0"/>
            <a:ext cx="3280680" cy="581172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1049699"/>
            <a:ext cx="3280680" cy="581172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1" y="11049699"/>
            <a:ext cx="3280680" cy="581172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44AEEFD-6F5D-4CA7-8F84-242F96C96501}" type="slidenum">
              <a:rPr lang="ru-RU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12860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60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5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4F91B-7059-46B9-BBCE-917397A49C52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06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58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976268-C2BF-412F-B45B-02E6450BA22F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47CB6-592E-46C8-B814-28451A561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1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_large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995936" y="188640"/>
            <a:ext cx="5220072" cy="30243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endParaRPr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Керчь</a:t>
            </a: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  <a:endParaRPr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2020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6237312"/>
            <a:ext cx="2448272" cy="50405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Весна 1944 год г. Керчь,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Митридат. Установка знамени.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/>
          <p:cNvSpPr/>
          <p:nvPr/>
        </p:nvSpPr>
        <p:spPr>
          <a:xfrm>
            <a:off x="0" y="332640"/>
            <a:ext cx="914328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4. Общие характеристики доходов и расходов бюджета муниципального образования городской округ Керчь Республики Крым</a:t>
            </a:r>
            <a:endParaRPr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</p:txBody>
      </p:sp>
      <p:graphicFrame>
        <p:nvGraphicFramePr>
          <p:cNvPr id="7" name="Table 4"/>
          <p:cNvGraphicFramePr/>
          <p:nvPr>
            <p:extLst>
              <p:ext uri="{D42A27DB-BD31-4B8C-83A1-F6EECF244321}">
                <p14:modId xmlns:p14="http://schemas.microsoft.com/office/powerpoint/2010/main" val="1457464320"/>
              </p:ext>
            </p:extLst>
          </p:nvPr>
        </p:nvGraphicFramePr>
        <p:xfrm>
          <a:off x="179512" y="1196752"/>
          <a:ext cx="8712969" cy="3885120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92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84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04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404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5456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9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2 912 180,6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2 914 485,0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3 053 204,9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3 023 318,9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2 792 825,3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9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расчете на 1 жителя, рублей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19 405,6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21 870,0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20 265,7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20 042,4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18 488,9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9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2 984 471,3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2 977 483,2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3 053 204,9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3 023 318,9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2 792 825,3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9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расчете на 1 жителя, рублей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19 887,3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19 820,6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20 265,7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20 042,4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18 488,9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0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 / Профицит (+), тыс. рублей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-72 290,4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-62 998,2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FFC54BA-9982-4925-B035-73261EE5E66D}"/>
              </a:ext>
            </a:extLst>
          </p:cNvPr>
          <p:cNvSpPr/>
          <p:nvPr/>
        </p:nvSpPr>
        <p:spPr>
          <a:xfrm>
            <a:off x="7763558" y="954935"/>
            <a:ext cx="1008112" cy="13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20" y="6309320"/>
            <a:ext cx="9143280" cy="540000"/>
            <a:chOff x="0" y="1465649"/>
            <a:chExt cx="3707904" cy="76098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1628800"/>
              <a:ext cx="3707904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1465649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1935967"/>
              <a:ext cx="3707904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1772816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2082620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CustomShape 1"/>
          <p:cNvSpPr/>
          <p:nvPr/>
        </p:nvSpPr>
        <p:spPr>
          <a:xfrm>
            <a:off x="7315200" y="649296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3B51411-E214-40EF-818E-E414A86F440D}" type="slidenum">
              <a:rPr lang="ru-RU" sz="1200">
                <a:solidFill>
                  <a:schemeClr val="bg1"/>
                </a:solidFill>
                <a:latin typeface="Calibri"/>
              </a:rPr>
              <a:t>10</a:t>
            </a:fld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16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2"/>
          <p:cNvSpPr/>
          <p:nvPr/>
        </p:nvSpPr>
        <p:spPr>
          <a:xfrm>
            <a:off x="2771640" y="600840"/>
            <a:ext cx="345564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82" name="CustomShape 16"/>
          <p:cNvSpPr/>
          <p:nvPr/>
        </p:nvSpPr>
        <p:spPr>
          <a:xfrm>
            <a:off x="7315200" y="651708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27C6C44-D9B6-43A6-8372-EDBF772F97CF}" type="slidenum">
              <a:rPr lang="ru-RU" sz="1200">
                <a:solidFill>
                  <a:srgbClr val="000000"/>
                </a:solidFill>
                <a:latin typeface="Calibri"/>
              </a:rPr>
              <a:t>11</a:t>
            </a:fld>
            <a:endParaRPr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11238" y="1124743"/>
            <a:ext cx="2448272" cy="677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/>
              </a:rPr>
              <a:t>Неналоговые доходы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75324" y="1124744"/>
            <a:ext cx="2448272" cy="677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/>
              </a:rPr>
              <a:t>Налоговые доходы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11234" y="2237531"/>
            <a:ext cx="2448619" cy="30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/>
              </a:rPr>
              <a:t>Поступления от уплаты налогов, установленных Налоговым кодексом Российской Федерации (налог на доходы физических лиц, единый налог на вмененный доход, земельный налог,  государственная пошлина и другие)</a:t>
            </a:r>
            <a:endParaRPr lang="ru-RU" sz="1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2282394"/>
            <a:ext cx="2448272" cy="4068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/>
              </a:rPr>
              <a:t>Доходы, получаемые в виде арендной платы либо иной платы за передачу в возмездное пользование муниципального имущества.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/>
              </a:rPr>
              <a:t>Доходы от реализации имущества, находящегося в муниципальной собственности, денежные взыскания и штрафы, прочие неналоговые доходы (средства за установку и содержание рекламных конструкций, средства от аукционов и установки нестационарных торговых объектов и др.)</a:t>
            </a:r>
            <a:endParaRPr lang="ru-RU" sz="1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27279" y="2282209"/>
            <a:ext cx="2418531" cy="2113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/>
              </a:rPr>
              <a:t>Поступления от бюджетов бюджетной системы      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/>
              </a:rPr>
              <a:t>(межбюджетные трансферты в виде дотаций, субвенций, субсидий) </a:t>
            </a:r>
            <a:endParaRPr lang="ru-RU" sz="1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39410" y="1124744"/>
            <a:ext cx="2444874" cy="677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/>
              </a:rPr>
              <a:t>Безвозмездные поступления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88640"/>
            <a:ext cx="914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5. Доходы бюджета города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AA4BA68-40C4-42B1-9B39-71F1AEC8F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4" y="4787340"/>
            <a:ext cx="4564380" cy="172974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419872" y="6517080"/>
            <a:ext cx="4320480" cy="182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Аджимушкайские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каменоломни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8"/>
          <p:cNvSpPr/>
          <p:nvPr/>
        </p:nvSpPr>
        <p:spPr>
          <a:xfrm>
            <a:off x="7300800" y="649368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7175009-FEAA-4462-BBBB-32B8F6B0E5C7}" type="slidenum">
              <a:rPr lang="ru-RU" sz="1200">
                <a:latin typeface="Calibri"/>
              </a:rPr>
              <a:t>12</a:t>
            </a:fld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400756"/>
            <a:ext cx="9128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/>
              </a:rPr>
              <a:t>Доходы бюджета города за </a:t>
            </a:r>
            <a:r>
              <a:rPr lang="ru-RU" b="1" dirty="0" smtClean="0">
                <a:latin typeface="Times New Roman"/>
              </a:rPr>
              <a:t>2017-2021 </a:t>
            </a:r>
            <a:r>
              <a:rPr lang="ru-RU" b="1" dirty="0">
                <a:latin typeface="Times New Roman"/>
              </a:rPr>
              <a:t>гг.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32772"/>
              </p:ext>
            </p:extLst>
          </p:nvPr>
        </p:nvGraphicFramePr>
        <p:xfrm>
          <a:off x="423980" y="1124744"/>
          <a:ext cx="8280921" cy="4893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15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85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85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88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76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934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77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2 912 180,6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3 290 754,6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3 053 204,9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3 023 318,9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2 792 825,3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892 320,3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922 265,3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927 548,9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895 201,5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843 491,5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7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вышестоящих бюджетов, в том числе: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2 019 860,3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1 997 119,8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2 125 656,0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2 128 117,4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1 949 333,8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7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дотация на выравнивание бюджетной обеспеченности городских округов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27 966,1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29 682,5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27 294,1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26 111,2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447,7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дотация на выравнивание бюджетной обеспеченности  поселений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23 992,3</a:t>
                      </a: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20 600,2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16 166,3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15 950,4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15 326,3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1.2.3.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субсидии бюджетам бюджетной системы Российской Федерации (межбюджетные субсидии)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342 150,7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598 965,7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716 623,9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675 879,1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428 330,4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95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1.2.4.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субвенции бюджетам субъектов Российской Федерации и муниципальных образований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1 626 966,3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1 363 471,4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1 365 571,6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1 410 176,7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1 490 229,4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70" marR="51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96336" y="839502"/>
            <a:ext cx="1008112" cy="13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187" y="692696"/>
            <a:ext cx="7772400" cy="360039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189" y="1988840"/>
            <a:ext cx="19442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налоговых и неналоговых доходов и их  удельный вес в в общем объеме доходов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402" y="1523539"/>
            <a:ext cx="1644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год (отчет</a:t>
            </a:r>
            <a:r>
              <a:rPr lang="ru-RU" sz="1200" b="1" dirty="0"/>
              <a:t>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91573908"/>
              </p:ext>
            </p:extLst>
          </p:nvPr>
        </p:nvGraphicFramePr>
        <p:xfrm>
          <a:off x="2483768" y="1891162"/>
          <a:ext cx="1368152" cy="145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32583" y="1517049"/>
            <a:ext cx="1268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год (план)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9186" y="151495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3588" y="151495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6296" y="152354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046985696"/>
              </p:ext>
            </p:extLst>
          </p:nvPr>
        </p:nvGraphicFramePr>
        <p:xfrm>
          <a:off x="3627674" y="1891162"/>
          <a:ext cx="1368152" cy="145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201067291"/>
              </p:ext>
            </p:extLst>
          </p:nvPr>
        </p:nvGraphicFramePr>
        <p:xfrm>
          <a:off x="4789316" y="1891162"/>
          <a:ext cx="1368152" cy="145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067896937"/>
              </p:ext>
            </p:extLst>
          </p:nvPr>
        </p:nvGraphicFramePr>
        <p:xfrm>
          <a:off x="5937482" y="1891162"/>
          <a:ext cx="1368152" cy="145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992360784"/>
              </p:ext>
            </p:extLst>
          </p:nvPr>
        </p:nvGraphicFramePr>
        <p:xfrm>
          <a:off x="7089610" y="1891162"/>
          <a:ext cx="1368152" cy="145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23187" y="3791175"/>
            <a:ext cx="1944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безвозмездных поступлений и удельный вес безвозмездных поступлений в общем объеме доходов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545916198"/>
              </p:ext>
            </p:extLst>
          </p:nvPr>
        </p:nvGraphicFramePr>
        <p:xfrm>
          <a:off x="2608234" y="3780486"/>
          <a:ext cx="1368152" cy="145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366352303"/>
              </p:ext>
            </p:extLst>
          </p:nvPr>
        </p:nvGraphicFramePr>
        <p:xfrm>
          <a:off x="3627673" y="3791175"/>
          <a:ext cx="1368152" cy="145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263741237"/>
              </p:ext>
            </p:extLst>
          </p:nvPr>
        </p:nvGraphicFramePr>
        <p:xfrm>
          <a:off x="4883162" y="3791175"/>
          <a:ext cx="1368152" cy="145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224846307"/>
              </p:ext>
            </p:extLst>
          </p:nvPr>
        </p:nvGraphicFramePr>
        <p:xfrm>
          <a:off x="6152880" y="3791175"/>
          <a:ext cx="1368152" cy="145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844415169"/>
              </p:ext>
            </p:extLst>
          </p:nvPr>
        </p:nvGraphicFramePr>
        <p:xfrm>
          <a:off x="7380312" y="3791175"/>
          <a:ext cx="1368152" cy="145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31" name="Прямая соединительная линия 30"/>
          <p:cNvCxnSpPr/>
          <p:nvPr/>
        </p:nvCxnSpPr>
        <p:spPr>
          <a:xfrm>
            <a:off x="827584" y="1800539"/>
            <a:ext cx="748883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stomShape 15">
            <a:extLst>
              <a:ext uri="{FF2B5EF4-FFF2-40B4-BE49-F238E27FC236}">
                <a16:creationId xmlns="" xmlns:a16="http://schemas.microsoft.com/office/drawing/2014/main" id="{2AB8DED3-F839-4A18-9218-1D00439DFB01}"/>
              </a:ext>
            </a:extLst>
          </p:cNvPr>
          <p:cNvSpPr/>
          <p:nvPr/>
        </p:nvSpPr>
        <p:spPr>
          <a:xfrm>
            <a:off x="7315200" y="6453336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rgbClr val="000000"/>
                </a:solidFill>
                <a:latin typeface="Calibri"/>
              </a:rPr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7189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10708" y="548680"/>
            <a:ext cx="6984776" cy="4320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 структура налоговых доходов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2710464" cy="47525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1703" y="196125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147201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662 962,5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тыс.рублей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всего налоговых доходов, что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21,7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общем объеме доходов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1270248"/>
            <a:ext cx="2710464" cy="47525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1240568"/>
            <a:ext cx="2710464" cy="47525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54072" y="147201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618 874,3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тыс.рублей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всего налоговых доходов, что составляет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20,5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общем объеме доходов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858618" y="197424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31964289"/>
              </p:ext>
            </p:extLst>
          </p:nvPr>
        </p:nvGraphicFramePr>
        <p:xfrm>
          <a:off x="3578698" y="2424482"/>
          <a:ext cx="252028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697857454"/>
              </p:ext>
            </p:extLst>
          </p:nvPr>
        </p:nvGraphicFramePr>
        <p:xfrm>
          <a:off x="827584" y="2420290"/>
          <a:ext cx="252028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169058224"/>
              </p:ext>
            </p:extLst>
          </p:nvPr>
        </p:nvGraphicFramePr>
        <p:xfrm>
          <a:off x="6323276" y="2492896"/>
          <a:ext cx="252028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634392" y="150515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554 205,8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тыс.рублей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всего налоговых доходов, что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19,8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общем объеме доходов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738937" y="199439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0" name="CustomShape 15">
            <a:extLst>
              <a:ext uri="{FF2B5EF4-FFF2-40B4-BE49-F238E27FC236}">
                <a16:creationId xmlns="" xmlns:a16="http://schemas.microsoft.com/office/drawing/2014/main" id="{9042E03C-2EA0-4A64-8FE6-48CC9E167ADD}"/>
              </a:ext>
            </a:extLst>
          </p:cNvPr>
          <p:cNvSpPr/>
          <p:nvPr/>
        </p:nvSpPr>
        <p:spPr>
          <a:xfrm>
            <a:off x="7315200" y="648072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rgbClr val="000000"/>
                </a:solidFill>
                <a:latin typeface="Calibri"/>
              </a:r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0732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43608" y="548680"/>
            <a:ext cx="698477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Налог на доходы физический лиц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30158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ЛИЦ (НДФЛ)  —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вид прямых налогов.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Исчисляется в процентах от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совокупного дохода физических лиц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вычетом документально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подтверждённых расходов, в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соответствии с действующим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законодательством.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3501008"/>
            <a:ext cx="35283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ДОХОДЫ, ОБЛАГАЕМЫЕ НДФЛ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вознаграждение за выполнение трудовых или иных обязанностей;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продажи имущества, находившегося в собственности менее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сдачи имущества в аренду;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источников за пределами Российской Федерации;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в виде разного рода выигрышей;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доходы.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11099271"/>
              </p:ext>
            </p:extLst>
          </p:nvPr>
        </p:nvGraphicFramePr>
        <p:xfrm>
          <a:off x="4211960" y="1196752"/>
          <a:ext cx="4536504" cy="2970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88024" y="4221088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поступлений налога в общем объеме налоговых и неналоговых доходов бюджета города в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2019, 2020 и 2021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91517244"/>
              </p:ext>
            </p:extLst>
          </p:nvPr>
        </p:nvGraphicFramePr>
        <p:xfrm>
          <a:off x="3888896" y="4959752"/>
          <a:ext cx="1691216" cy="137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471127646"/>
              </p:ext>
            </p:extLst>
          </p:nvPr>
        </p:nvGraphicFramePr>
        <p:xfrm>
          <a:off x="5580112" y="5013176"/>
          <a:ext cx="1691216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160749847"/>
              </p:ext>
            </p:extLst>
          </p:nvPr>
        </p:nvGraphicFramePr>
        <p:xfrm>
          <a:off x="7092280" y="4968855"/>
          <a:ext cx="1691216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990201" y="3913311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11" name="CustomShape 15">
            <a:extLst>
              <a:ext uri="{FF2B5EF4-FFF2-40B4-BE49-F238E27FC236}">
                <a16:creationId xmlns="" xmlns:a16="http://schemas.microsoft.com/office/drawing/2014/main" id="{C97D855D-4B8B-4BFC-96F6-08DD28FAC0F8}"/>
              </a:ext>
            </a:extLst>
          </p:cNvPr>
          <p:cNvSpPr/>
          <p:nvPr/>
        </p:nvSpPr>
        <p:spPr>
          <a:xfrm>
            <a:off x="7315200" y="648072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rgbClr val="000000"/>
                </a:solidFill>
                <a:latin typeface="Calibri"/>
              </a:rPr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2247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620011" y="548680"/>
            <a:ext cx="698477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011" y="1124744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бюджет города от субъектов малого и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бизнеса поступают платежи по налогу, взимаемому в связи с применением упрощенной системы налогообложения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3728" y="602128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03032521"/>
              </p:ext>
            </p:extLst>
          </p:nvPr>
        </p:nvGraphicFramePr>
        <p:xfrm>
          <a:off x="323528" y="3050530"/>
          <a:ext cx="5328592" cy="2970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4048" y="1124744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поступлений налога на совокупный доход в общем объеме налоговых и неналоговых доходов бюджета города в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2019, 2020  2021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56201103"/>
              </p:ext>
            </p:extLst>
          </p:nvPr>
        </p:nvGraphicFramePr>
        <p:xfrm>
          <a:off x="4283968" y="2078851"/>
          <a:ext cx="1691216" cy="137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53687132"/>
              </p:ext>
            </p:extLst>
          </p:nvPr>
        </p:nvGraphicFramePr>
        <p:xfrm>
          <a:off x="5796136" y="2078851"/>
          <a:ext cx="1691216" cy="137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744543"/>
              </p:ext>
            </p:extLst>
          </p:nvPr>
        </p:nvGraphicFramePr>
        <p:xfrm>
          <a:off x="7164288" y="2099042"/>
          <a:ext cx="1691216" cy="137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ustomShape 15">
            <a:extLst>
              <a:ext uri="{FF2B5EF4-FFF2-40B4-BE49-F238E27FC236}">
                <a16:creationId xmlns="" xmlns:a16="http://schemas.microsoft.com/office/drawing/2014/main" id="{6D9382C2-32A2-41F2-965A-2202C38F00BC}"/>
              </a:ext>
            </a:extLst>
          </p:cNvPr>
          <p:cNvSpPr/>
          <p:nvPr/>
        </p:nvSpPr>
        <p:spPr>
          <a:xfrm>
            <a:off x="7315200" y="6453336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rgbClr val="000000"/>
                </a:solidFill>
                <a:latin typeface="Calibri"/>
              </a:rPr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7607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20011" y="548680"/>
            <a:ext cx="6984776" cy="4320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 структура неналоговых доходов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2710464" cy="532859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122313" y="196125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147201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264 586,4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тыс.рублей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всего налоговых доходов, что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8,7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общем объеме доходов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1270248"/>
            <a:ext cx="2710464" cy="532710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14600" y="1272118"/>
            <a:ext cx="2710464" cy="532523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54072" y="147201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276 327,2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тыс.рублей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всего налоговых доходов, что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9,1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общем объеме доходов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858618" y="197424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235656966"/>
              </p:ext>
            </p:extLst>
          </p:nvPr>
        </p:nvGraphicFramePr>
        <p:xfrm>
          <a:off x="686328" y="2397702"/>
          <a:ext cx="2520280" cy="381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634392" y="150515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289 285,7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тыс.рублей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всего налоговых доходов, что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10,4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общем объеме доходов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725353" y="199439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671602704"/>
              </p:ext>
            </p:extLst>
          </p:nvPr>
        </p:nvGraphicFramePr>
        <p:xfrm>
          <a:off x="3578698" y="2392098"/>
          <a:ext cx="2520280" cy="38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688526209"/>
              </p:ext>
            </p:extLst>
          </p:nvPr>
        </p:nvGraphicFramePr>
        <p:xfrm>
          <a:off x="6526380" y="2423649"/>
          <a:ext cx="2520280" cy="38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CustomShape 15">
            <a:extLst>
              <a:ext uri="{FF2B5EF4-FFF2-40B4-BE49-F238E27FC236}">
                <a16:creationId xmlns="" xmlns:a16="http://schemas.microsoft.com/office/drawing/2014/main" id="{45E399E5-9451-4866-B49C-DA480CB181BF}"/>
              </a:ext>
            </a:extLst>
          </p:cNvPr>
          <p:cNvSpPr/>
          <p:nvPr/>
        </p:nvSpPr>
        <p:spPr>
          <a:xfrm>
            <a:off x="7315200" y="6593072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rgbClr val="000000"/>
                </a:solidFill>
                <a:latin typeface="Calibri"/>
              </a:rPr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2072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20011" y="548680"/>
            <a:ext cx="6984776" cy="4320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2710464" cy="47525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122313" y="196125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1472010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2 125 656,0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тыс.рублей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всего безвозмездных поступлений, что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69,6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общем объеме доходов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1270248"/>
            <a:ext cx="2710464" cy="47525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1240568"/>
            <a:ext cx="2710464" cy="47525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54072" y="147201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2 128 117,4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тыс.рублей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всего безвозмездных поступлений, что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70,4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общем объеме доходов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858618" y="197424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269558459"/>
              </p:ext>
            </p:extLst>
          </p:nvPr>
        </p:nvGraphicFramePr>
        <p:xfrm>
          <a:off x="827584" y="2564904"/>
          <a:ext cx="252028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634392" y="150515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1 949 333,8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тыс.рублей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всего безвозмездных поступлений, что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69,8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общем объеме доходов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725353" y="199439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772406916"/>
              </p:ext>
            </p:extLst>
          </p:nvPr>
        </p:nvGraphicFramePr>
        <p:xfrm>
          <a:off x="3646060" y="2647167"/>
          <a:ext cx="252028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648062378"/>
              </p:ext>
            </p:extLst>
          </p:nvPr>
        </p:nvGraphicFramePr>
        <p:xfrm>
          <a:off x="6526380" y="2647167"/>
          <a:ext cx="252028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ustomShape 15">
            <a:extLst>
              <a:ext uri="{FF2B5EF4-FFF2-40B4-BE49-F238E27FC236}">
                <a16:creationId xmlns="" xmlns:a16="http://schemas.microsoft.com/office/drawing/2014/main" id="{9CEA7660-DE37-46BD-88EE-456E31B44554}"/>
              </a:ext>
            </a:extLst>
          </p:cNvPr>
          <p:cNvSpPr/>
          <p:nvPr/>
        </p:nvSpPr>
        <p:spPr>
          <a:xfrm>
            <a:off x="7315200" y="648072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rgbClr val="000000"/>
                </a:solidFill>
                <a:latin typeface="Calibri"/>
              </a:rPr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579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7315200" y="649296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9540A66-5933-4F0F-BF0B-E78265974566}" type="slidenum">
              <a:rPr lang="ru-RU" sz="1200">
                <a:solidFill>
                  <a:srgbClr val="000000"/>
                </a:solidFill>
                <a:latin typeface="Calibri"/>
              </a:rPr>
              <a:t>19</a:t>
            </a:fld>
            <a:endParaRPr dirty="0"/>
          </a:p>
        </p:txBody>
      </p:sp>
      <p:sp>
        <p:nvSpPr>
          <p:cNvPr id="36" name="CustomShape 1"/>
          <p:cNvSpPr/>
          <p:nvPr/>
        </p:nvSpPr>
        <p:spPr>
          <a:xfrm>
            <a:off x="-34197" y="320904"/>
            <a:ext cx="9180512" cy="5040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6. Расходы бюджета муниципального образования городской округ Керчь</a:t>
            </a:r>
            <a:endParaRPr lang="ru-RU" sz="20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82843"/>
              </p:ext>
            </p:extLst>
          </p:nvPr>
        </p:nvGraphicFramePr>
        <p:xfrm>
          <a:off x="467544" y="1196752"/>
          <a:ext cx="8280095" cy="5331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16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0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07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4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13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11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68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Исполнено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всего,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2 984 471,3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2 982 383,3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3 053 204,9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3 023 318,9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2 792 825,3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6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0100 - Общегосударственные вопросы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156 217,2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163 501,6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174 669,6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163 817,7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162 245,5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8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0300 - Национальная безопасность и правоохранительная деятельность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11 591,7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16 937,1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14 812,3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14 868,6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10 969,0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0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0400 - Национальная экономика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316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457,9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410 831,4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454 276,8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222 840,3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144 947,0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0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0500 - Жилищно-коммунальное хозяйство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582,4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243 974,4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405 749,4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458 963,3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443 092,5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7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0600 – Охрана окружающей среды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7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0700 - Образование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1 204 920,5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1 442 312,2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1 359 598,6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1 433 051,2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1 291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394,2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7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0800 - Культура, кинематография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174 127,6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150 443,3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135 786,7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178 763,9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114 900,7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7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1000 - Социальная политика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841 622,9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541 030,9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500 456,5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521 818,3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575 968,2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7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1100- Физическая культура и спорт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21 901,4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13 302,4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7 805,0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5 714,0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5 544,9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7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23 431,6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43 713,3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50" marR="37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Shape 5"/>
          <p:cNvSpPr txBox="1"/>
          <p:nvPr/>
        </p:nvSpPr>
        <p:spPr>
          <a:xfrm>
            <a:off x="7884368" y="839520"/>
            <a:ext cx="1080264" cy="2905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 b="1" dirty="0">
                <a:latin typeface="Times New Roman"/>
              </a:rPr>
              <a:t>тыс. рублей</a:t>
            </a:r>
            <a:endParaRPr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2000">
              <a:schemeClr val="accent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788828" y="332656"/>
            <a:ext cx="1583264" cy="1612056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0" y="1976769"/>
            <a:ext cx="9160920" cy="4479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Уважаемые жители города Керчи!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          Керченский городской совет и Администрация города Керчи Республики Крым приветствуют Вас на официальной странице муниципального образования 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городской округ Керчь в разделе «Бюджет для граждан».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               Бюджетная политика муниципального образования городской округ Керчь, неизменно нацелена на то, чтобы повысить уровень и качество жизни людей, сделать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наш город более привлекательным для жизни. Эту работу невозможно представить без широкого привлечения населения к определению перспектив развития городского округа, приоритетов расходования средств местного бюджета.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«Бюджет для граждан» познакомит Вас с положениями основного финансового 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документа города Керчи на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2019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год и плановый период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2020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2021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годов. </a:t>
            </a:r>
          </a:p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Представленная информация предназначена для широкого </a:t>
            </a:r>
          </a:p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круга пользователей и будет интересна и полезна как студентам,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 педагогам, врачам, молодым семьям, так и гражданским служащим, пенсионерам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и другим категориям населения, так как бюджет города затрагивает интересы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 каждого жителя города Керчи. Мы постарались в доступной и понятной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 форме отразить основные показатели бюджета города. 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ustomShape 15">
            <a:extLst>
              <a:ext uri="{FF2B5EF4-FFF2-40B4-BE49-F238E27FC236}">
                <a16:creationId xmlns="" xmlns:a16="http://schemas.microsoft.com/office/drawing/2014/main" id="{9CD99F0C-540C-45B6-A72C-1A3326E88105}"/>
              </a:ext>
            </a:extLst>
          </p:cNvPr>
          <p:cNvSpPr/>
          <p:nvPr/>
        </p:nvSpPr>
        <p:spPr>
          <a:xfrm>
            <a:off x="7315200" y="648072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rgbClr val="000000"/>
                </a:solidFill>
                <a:latin typeface="Calibri"/>
              </a:rPr>
              <a:t>2</a:t>
            </a:fld>
            <a:endParaRPr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0" y="1465649"/>
            <a:ext cx="3707904" cy="540000"/>
            <a:chOff x="0" y="1465649"/>
            <a:chExt cx="3707904" cy="7609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1628800"/>
              <a:ext cx="3707904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1465649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1935967"/>
              <a:ext cx="3707904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1772816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2082620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412049" y="1450243"/>
            <a:ext cx="3707904" cy="540000"/>
            <a:chOff x="0" y="1465649"/>
            <a:chExt cx="3707904" cy="76098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1628800"/>
              <a:ext cx="3707904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1465649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1935967"/>
              <a:ext cx="3707904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1772816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2082620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-720" y="116632"/>
            <a:ext cx="9144000" cy="7102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Структура расходов бюджета муниципального образования</a:t>
            </a:r>
            <a:r>
              <a:rPr lang="ru-RU" sz="2000" dirty="0"/>
              <a:t> 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городской округ Керчь Республики Крым на </a:t>
            </a:r>
            <a:r>
              <a:rPr lang="ru-RU" sz="2000" b="1" dirty="0" smtClean="0">
                <a:latin typeface="Times New Roman"/>
              </a:rPr>
              <a:t>2019-2021 </a:t>
            </a:r>
            <a:r>
              <a:rPr lang="ru-RU" sz="2000" b="1" dirty="0">
                <a:latin typeface="Times New Roman"/>
              </a:rPr>
              <a:t>гг.</a:t>
            </a:r>
            <a:endParaRPr lang="ru-RU" sz="2000" dirty="0"/>
          </a:p>
        </p:txBody>
      </p:sp>
      <p:sp>
        <p:nvSpPr>
          <p:cNvPr id="6" name="CustomShape 1"/>
          <p:cNvSpPr/>
          <p:nvPr/>
        </p:nvSpPr>
        <p:spPr>
          <a:xfrm>
            <a:off x="7315200" y="649296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9540A66-5933-4F0F-BF0B-E78265974566}" type="slidenum">
              <a:rPr lang="ru-RU" sz="1200">
                <a:solidFill>
                  <a:srgbClr val="000000"/>
                </a:solidFill>
                <a:latin typeface="Calibri"/>
              </a:rPr>
              <a:t>20</a:t>
            </a:fld>
            <a:endParaRPr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997108"/>
              </p:ext>
            </p:extLst>
          </p:nvPr>
        </p:nvGraphicFramePr>
        <p:xfrm>
          <a:off x="179512" y="841055"/>
          <a:ext cx="2880000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666630"/>
              </p:ext>
            </p:extLst>
          </p:nvPr>
        </p:nvGraphicFramePr>
        <p:xfrm>
          <a:off x="3203848" y="915120"/>
          <a:ext cx="2880000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196908"/>
              </p:ext>
            </p:extLst>
          </p:nvPr>
        </p:nvGraphicFramePr>
        <p:xfrm>
          <a:off x="6084168" y="812856"/>
          <a:ext cx="2880000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1938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7277760" y="649296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B7402E7-13D4-48B4-9508-FA0D42D90460}" type="slidenum">
              <a:rPr lang="ru-RU" sz="1200">
                <a:latin typeface="Calibri"/>
              </a:rPr>
              <a:t>21</a:t>
            </a:fld>
            <a:endParaRPr dirty="0"/>
          </a:p>
        </p:txBody>
      </p:sp>
      <p:sp>
        <p:nvSpPr>
          <p:cNvPr id="229" name="CustomShape 2"/>
          <p:cNvSpPr/>
          <p:nvPr/>
        </p:nvSpPr>
        <p:spPr>
          <a:xfrm>
            <a:off x="1151112" y="260649"/>
            <a:ext cx="7992888" cy="86409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r"/>
            <a:r>
              <a:rPr lang="ru-RU" sz="2000" b="1" dirty="0">
                <a:latin typeface="Times New Roman"/>
              </a:rPr>
              <a:t>Перечень показателей по объектам жилищно-</a:t>
            </a:r>
          </a:p>
          <a:p>
            <a:pPr algn="r"/>
            <a:r>
              <a:rPr lang="ru-RU" sz="2000" b="1" dirty="0">
                <a:latin typeface="Times New Roman"/>
              </a:rPr>
              <a:t>коммунального </a:t>
            </a:r>
            <a:r>
              <a:rPr lang="ru-RU" sz="2000" b="1" dirty="0" smtClean="0">
                <a:latin typeface="Times New Roman"/>
              </a:rPr>
              <a:t>хозяйства</a:t>
            </a:r>
            <a:endParaRPr lang="ru-RU" sz="2000" b="1" dirty="0">
              <a:latin typeface="Times New Roman"/>
            </a:endParaRPr>
          </a:p>
        </p:txBody>
      </p:sp>
      <p:graphicFrame>
        <p:nvGraphicFramePr>
          <p:cNvPr id="230" name="Table 3"/>
          <p:cNvGraphicFramePr/>
          <p:nvPr>
            <p:extLst>
              <p:ext uri="{D42A27DB-BD31-4B8C-83A1-F6EECF244321}">
                <p14:modId xmlns:p14="http://schemas.microsoft.com/office/powerpoint/2010/main" val="2675161876"/>
              </p:ext>
            </p:extLst>
          </p:nvPr>
        </p:nvGraphicFramePr>
        <p:xfrm>
          <a:off x="378645" y="1484784"/>
          <a:ext cx="8715633" cy="4579776"/>
        </p:xfrm>
        <a:graphic>
          <a:graphicData uri="http://schemas.openxmlformats.org/drawingml/2006/table">
            <a:tbl>
              <a:tblPr/>
              <a:tblGrid>
                <a:gridCol w="3531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Исполнено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2017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2018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2019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9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финансовое обеспечение дорожной деятельности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37 296,8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54 491,9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57 527,0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57 257,0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57 257,0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739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ремонт и содержание уличного освещения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26 719,1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33 063,6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31 263,8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31 263,8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31 263,8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547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озеленение города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7 278,9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9 892,6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12 500,0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12 500,0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12 500,0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710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благоустройства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84 823,9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154 090,2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11 848,8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11 598,3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9 457,5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958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санитарную уборку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города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24 442,9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21 574,2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27 000,0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27 000,0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27 000,0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791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капитальный ремонт многоквартирных домов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6 592,6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13 313,9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14 225,0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14 225,0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4 225,0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5314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Реализация мероприятий, связанных с расселением граждан в связи со строительством транспортного перехода через Керченский пролив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86 268,7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8129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Капитальный ремонт прочих объектов муниципальной собственности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910,8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5314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Создание спортивной инфраструктуры и материально-технической базы для занятий физической культурой и массовым спортом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2 347,8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40392" y="1185799"/>
            <a:ext cx="1224136" cy="216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6" name="Picture 2" descr="\\204-2\documents\Бюджет для граждан\2017\фото\main_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2" y="54947"/>
            <a:ext cx="1229989" cy="11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37520" cy="18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ru-RU" sz="2000" b="1" dirty="0">
                <a:latin typeface="Times New Roman"/>
              </a:rPr>
              <a:t>Перечень показателей по объектам жилищно-коммунального</a:t>
            </a:r>
          </a:p>
          <a:p>
            <a:pPr algn="r"/>
            <a:r>
              <a:rPr lang="ru-RU" sz="2000" b="1" dirty="0">
                <a:latin typeface="Times New Roman"/>
              </a:rPr>
              <a:t>хозяйства и капитального строительства на 2018-2020 годы</a:t>
            </a:r>
          </a:p>
          <a:p>
            <a:pPr algn="r"/>
            <a:r>
              <a:rPr lang="ru-RU" sz="2000" b="1" dirty="0">
                <a:latin typeface="Times New Roman"/>
              </a:rPr>
              <a:t>                          в рамках федеральной целевой программы «Социально-                                          </a:t>
            </a:r>
          </a:p>
          <a:p>
            <a:pPr algn="r"/>
            <a:r>
              <a:rPr lang="ru-RU" sz="2000" b="1" dirty="0">
                <a:latin typeface="Times New Roman"/>
              </a:rPr>
              <a:t>экономическое развитие Республики Крым </a:t>
            </a:r>
          </a:p>
          <a:p>
            <a:pPr algn="r"/>
            <a:r>
              <a:rPr lang="ru-RU" sz="2000" b="1" dirty="0">
                <a:latin typeface="Times New Roman"/>
              </a:rPr>
              <a:t>и г. Севастополя до 2020 года</a:t>
            </a:r>
            <a:r>
              <a:rPr lang="ru-RU" sz="2000" dirty="0"/>
              <a:t>»</a:t>
            </a:r>
            <a:endParaRPr lang="ru-RU" sz="2000" b="1" dirty="0"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9872" y="2070111"/>
            <a:ext cx="1041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6" name="CustomShape 15">
            <a:extLst>
              <a:ext uri="{FF2B5EF4-FFF2-40B4-BE49-F238E27FC236}">
                <a16:creationId xmlns="" xmlns:a16="http://schemas.microsoft.com/office/drawing/2014/main" id="{DD77CC90-1F2E-4363-94CE-C02D36CE7376}"/>
              </a:ext>
            </a:extLst>
          </p:cNvPr>
          <p:cNvSpPr/>
          <p:nvPr/>
        </p:nvSpPr>
        <p:spPr>
          <a:xfrm>
            <a:off x="7315200" y="648072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rgbClr val="000000"/>
                </a:solidFill>
                <a:latin typeface="Calibri"/>
              </a:rPr>
              <a:t>22</a:t>
            </a:fld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824154"/>
              </p:ext>
            </p:extLst>
          </p:nvPr>
        </p:nvGraphicFramePr>
        <p:xfrm>
          <a:off x="246116" y="2347110"/>
          <a:ext cx="8715633" cy="1306288"/>
        </p:xfrm>
        <a:graphic>
          <a:graphicData uri="http://schemas.openxmlformats.org/drawingml/2006/table">
            <a:tbl>
              <a:tblPr/>
              <a:tblGrid>
                <a:gridCol w="3531056"/>
                <a:gridCol w="1152128"/>
                <a:gridCol w="1008112"/>
                <a:gridCol w="1080120"/>
                <a:gridCol w="1008112"/>
                <a:gridCol w="936105"/>
              </a:tblGrid>
              <a:tr h="653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Исполнено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2017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2018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2019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2020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2021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531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Рекультивация полигона ТКО г. Керчь РК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16 5005,5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321 600,0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375 200,0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371 470,0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7" name="Picture 2" descr="\\204-2\documents\Бюджет для граждан\2017\фото\main_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2" y="54947"/>
            <a:ext cx="1229989" cy="11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53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0602" y="1245533"/>
            <a:ext cx="1009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CustomShape 1"/>
          <p:cNvSpPr/>
          <p:nvPr/>
        </p:nvSpPr>
        <p:spPr>
          <a:xfrm>
            <a:off x="7277760" y="649296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B7402E7-13D4-48B4-9508-FA0D42D90460}" type="slidenum">
              <a:rPr lang="ru-RU" sz="1200">
                <a:solidFill>
                  <a:srgbClr val="000000"/>
                </a:solidFill>
                <a:latin typeface="Calibri"/>
              </a:rPr>
              <a:t>23</a:t>
            </a:fld>
            <a:endParaRPr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60648"/>
            <a:ext cx="9137520" cy="7078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ru-RU" sz="2000" b="1" dirty="0">
                <a:latin typeface="Times New Roman"/>
              </a:rPr>
              <a:t>Перечень показателей </a:t>
            </a:r>
            <a:r>
              <a:rPr lang="ru-RU" sz="2000" b="1" dirty="0" smtClean="0">
                <a:latin typeface="Times New Roman"/>
              </a:rPr>
              <a:t>по капитальному строительству</a:t>
            </a:r>
          </a:p>
          <a:p>
            <a:pPr algn="r"/>
            <a:r>
              <a:rPr lang="ru-RU" sz="2000" b="1" dirty="0" smtClean="0">
                <a:latin typeface="Times New Roman"/>
              </a:rPr>
              <a:t>и капитальному ремонту</a:t>
            </a:r>
          </a:p>
          <a:p>
            <a:pPr algn="r"/>
            <a:endParaRPr lang="ru-RU" sz="2000" b="1" dirty="0">
              <a:latin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978875"/>
              </p:ext>
            </p:extLst>
          </p:nvPr>
        </p:nvGraphicFramePr>
        <p:xfrm>
          <a:off x="210188" y="1556792"/>
          <a:ext cx="8715633" cy="4536504"/>
        </p:xfrm>
        <a:graphic>
          <a:graphicData uri="http://schemas.openxmlformats.org/drawingml/2006/table">
            <a:tbl>
              <a:tblPr/>
              <a:tblGrid>
                <a:gridCol w="3531056"/>
                <a:gridCol w="1152128"/>
                <a:gridCol w="1008112"/>
                <a:gridCol w="1080120"/>
                <a:gridCol w="1008112"/>
                <a:gridCol w="936105"/>
              </a:tblGrid>
              <a:tr h="653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Исполнено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2017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2018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2019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98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Финансовое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</a:rPr>
                        <a:t>обеспечение дорожной деятельности</a:t>
                      </a:r>
                      <a:endParaRPr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122 912,6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145 032,5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57 139,9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63 784,6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42 308,4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408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Осуществление благоустройства</a:t>
                      </a:r>
                      <a:endParaRPr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3 898,9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9 270,6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70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Развитие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</a:rPr>
                        <a:t>систем коммунальной инфраструктуры</a:t>
                      </a:r>
                      <a:endParaRPr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15 987,5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9 623,3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9 392,3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58 016,4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12 741,3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89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Строительство учреждений дошкольного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 образования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4 975,6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19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Реконструкция учреждений дошкольного образования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43 497,0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19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Капитальный ремонт муниципальных образовательных учреждений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37 929,9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33 312,903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44 151,508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37 052,042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19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Капитальный ремонт учреждений дополнительного образования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2 235,7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967,2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2830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учреждений культуры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12 753,8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23 593,6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68 480,0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" name="Picture 2" descr="http://www.1800anytyme.com/blog/wp-content/uploads/2015/05/Plumbing-Fixtu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2" y="181932"/>
            <a:ext cx="1595272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66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1800anytyme.com/blog/wp-content/uploads/2015/05/Plumbing-Fixtu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2" y="181932"/>
            <a:ext cx="1595272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137520" cy="7078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ru-RU" sz="2000" b="1" dirty="0">
                <a:latin typeface="Times New Roman"/>
              </a:rPr>
              <a:t>Перечень показателей </a:t>
            </a:r>
            <a:r>
              <a:rPr lang="ru-RU" sz="2000" b="1" dirty="0" smtClean="0">
                <a:latin typeface="Times New Roman"/>
              </a:rPr>
              <a:t>по капитальному строительству</a:t>
            </a:r>
          </a:p>
          <a:p>
            <a:pPr algn="r"/>
            <a:r>
              <a:rPr lang="ru-RU" sz="2000" b="1" dirty="0" smtClean="0">
                <a:latin typeface="Times New Roman"/>
              </a:rPr>
              <a:t>и капитальному ремонту</a:t>
            </a:r>
          </a:p>
          <a:p>
            <a:pPr algn="r"/>
            <a:r>
              <a:rPr lang="ru-RU" sz="2000" b="1" dirty="0" smtClean="0">
                <a:latin typeface="Times New Roman"/>
              </a:rPr>
              <a:t>(продолжение)</a:t>
            </a:r>
            <a:endParaRPr lang="ru-RU" sz="2000" b="1" dirty="0">
              <a:latin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397037"/>
              </p:ext>
            </p:extLst>
          </p:nvPr>
        </p:nvGraphicFramePr>
        <p:xfrm>
          <a:off x="210943" y="1628800"/>
          <a:ext cx="8715633" cy="3287488"/>
        </p:xfrm>
        <a:graphic>
          <a:graphicData uri="http://schemas.openxmlformats.org/drawingml/2006/table">
            <a:tbl>
              <a:tblPr/>
              <a:tblGrid>
                <a:gridCol w="3531056"/>
                <a:gridCol w="1152128"/>
                <a:gridCol w="1008112"/>
                <a:gridCol w="1080120"/>
                <a:gridCol w="1008112"/>
                <a:gridCol w="936105"/>
              </a:tblGrid>
              <a:tr h="653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реконструкции и капитального ремонта объектов культурного наследия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70 000,0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31 551,2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53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мероприятий, связанных с расселением граждан в связи со строительством транспортного перехода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через Керченский пролив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86 268,7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81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объектов для занятий физкультуро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 и спортом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2 347,8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5 478,2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53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прочих объектов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муниципальной собственности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910,8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621,1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20602" y="1377708"/>
            <a:ext cx="1009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742293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1800anytyme.com/blog/wp-content/uploads/2015/05/Plumbing-Fixtu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2" y="181932"/>
            <a:ext cx="1595272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137520" cy="7078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ru-RU" sz="2000" b="1" dirty="0">
                <a:latin typeface="Times New Roman"/>
              </a:rPr>
              <a:t>Перечень показателей </a:t>
            </a:r>
            <a:r>
              <a:rPr lang="ru-RU" sz="2000" b="1" dirty="0" smtClean="0">
                <a:latin typeface="Times New Roman"/>
              </a:rPr>
              <a:t>по капитальному строительству</a:t>
            </a:r>
          </a:p>
          <a:p>
            <a:pPr algn="r"/>
            <a:r>
              <a:rPr lang="ru-RU" sz="2000" b="1" dirty="0" smtClean="0">
                <a:latin typeface="Times New Roman"/>
              </a:rPr>
              <a:t>и капитальному ремонту</a:t>
            </a:r>
          </a:p>
          <a:p>
            <a:pPr algn="r"/>
            <a:r>
              <a:rPr lang="ru-RU" sz="2000" b="1" dirty="0" smtClean="0">
                <a:latin typeface="Times New Roman"/>
              </a:rPr>
              <a:t>(продолжение</a:t>
            </a:r>
            <a:r>
              <a:rPr lang="ru-RU" sz="2000" b="1" dirty="0">
                <a:latin typeface="Times New Roman"/>
              </a:rPr>
              <a:t>)</a:t>
            </a:r>
          </a:p>
          <a:p>
            <a:pPr algn="r"/>
            <a:endParaRPr lang="ru-RU" sz="2000" b="1" dirty="0">
              <a:latin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501067"/>
              </p:ext>
            </p:extLst>
          </p:nvPr>
        </p:nvGraphicFramePr>
        <p:xfrm>
          <a:off x="251521" y="1604963"/>
          <a:ext cx="8712967" cy="4609549"/>
        </p:xfrm>
        <a:graphic>
          <a:graphicData uri="http://schemas.openxmlformats.org/drawingml/2006/table">
            <a:tbl>
              <a:tblPr/>
              <a:tblGrid>
                <a:gridCol w="4951772"/>
                <a:gridCol w="1177078"/>
                <a:gridCol w="1339912"/>
                <a:gridCol w="1244205"/>
              </a:tblGrid>
              <a:tr h="3118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3478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Финансовое обеспечение дорожной деятельности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57 139,9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63 784,6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42 308,4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5496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работ по организации мероприятий, направленных на улучшение пропускной способности автотранспорта и приведение в технически нормативное состояние сооружения по ул. Горького путём его реконструкции в муниципальном образовании городской округ Керчь Республики Крым(ПИР и экспертиза)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15 900,0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88008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работ по организации мероприятий, направленных на улучшение пропускной способности автотранспорта и приведение в технически нормативное состояние сооружения по ул. Орджоникидзе путём его реконструкции в муниципальном образовании городской округ Керчь Республики Крым(ПИР и экспертиза)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5496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автомобильной дороги и подъездных путей от ул. Марата до шоссе Куль-</a:t>
                      </a:r>
                      <a:r>
                        <a:rPr lang="ru-RU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Обинское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в  г. Керчи Республика Крым( ПИР и экспертиза)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3 370,8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5496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внутриквартальных дорог в муниципальном образовании городской округ Керчь Республики Крым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38 808,7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5496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тротуаров в муниципальном образовании городской округ Керчь Республики Крым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16 283,6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5496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автомобильных дорог общего пользования  местного значения в муниципальном образовании городской округ  Керчь Республики Крым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23 969,2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24 975,9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26 024,8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20602" y="1245701"/>
            <a:ext cx="1009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806508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1800anytyme.com/blog/wp-content/uploads/2015/05/Plumbing-Fixtu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2" y="181932"/>
            <a:ext cx="1595272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137520" cy="7078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ru-RU" sz="2000" b="1" dirty="0">
                <a:latin typeface="Times New Roman"/>
              </a:rPr>
              <a:t>Перечень показателей </a:t>
            </a:r>
            <a:r>
              <a:rPr lang="ru-RU" sz="2000" b="1" dirty="0" smtClean="0">
                <a:latin typeface="Times New Roman"/>
              </a:rPr>
              <a:t>по капитальному строительству</a:t>
            </a:r>
          </a:p>
          <a:p>
            <a:pPr algn="r"/>
            <a:r>
              <a:rPr lang="ru-RU" sz="2000" b="1" dirty="0" smtClean="0">
                <a:latin typeface="Times New Roman"/>
              </a:rPr>
              <a:t>и капитальному ремонту</a:t>
            </a:r>
          </a:p>
          <a:p>
            <a:pPr algn="r"/>
            <a:r>
              <a:rPr lang="ru-RU" sz="2000" b="1" dirty="0" smtClean="0">
                <a:latin typeface="Times New Roman"/>
              </a:rPr>
              <a:t>(продолжение</a:t>
            </a:r>
            <a:r>
              <a:rPr lang="ru-RU" sz="2000" b="1" dirty="0">
                <a:latin typeface="Times New Roman"/>
              </a:rPr>
              <a:t>)</a:t>
            </a:r>
          </a:p>
          <a:p>
            <a:pPr algn="r"/>
            <a:endParaRPr lang="ru-RU" sz="2000" b="1" dirty="0">
              <a:latin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556797"/>
              </p:ext>
            </p:extLst>
          </p:nvPr>
        </p:nvGraphicFramePr>
        <p:xfrm>
          <a:off x="161022" y="1628800"/>
          <a:ext cx="8712967" cy="4644722"/>
        </p:xfrm>
        <a:graphic>
          <a:graphicData uri="http://schemas.openxmlformats.org/drawingml/2006/table">
            <a:tbl>
              <a:tblPr/>
              <a:tblGrid>
                <a:gridCol w="5203066"/>
                <a:gridCol w="1152128"/>
                <a:gridCol w="1224136"/>
                <a:gridCol w="1133637"/>
              </a:tblGrid>
              <a:tr h="4558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55885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Развитие систем коммунальной инфраструктуры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9 392,3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58 016,4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12 741,3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55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Газоснабжение пос.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Героевское</a:t>
                      </a:r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г. Керчь Республики Крым (ПИР и экспертиза)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6 693,2</a:t>
                      </a: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24 049,1</a:t>
                      </a: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55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Газоснабжение микрорайонов 3-й, 5-й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Самострой</a:t>
                      </a:r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Красная Керчь в г. Керчь РК (ПИР и экспертиза)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17 508,9</a:t>
                      </a: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55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Газоснабжение микрорайона ул. Л. Толстого — П.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Дейкало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—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Орджоникидзе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г. Керчь, в том числе ПИР и экспертиза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787,9</a:t>
                      </a: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5 252,7</a:t>
                      </a: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55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Газопровод по ул. Театральная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закольцовка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ГРС-1 и ГРС-2) в г. Керчь, в том числе ПИР и экспертиза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1 911,2</a:t>
                      </a: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12 741,3</a:t>
                      </a: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55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Газоснабжение микрорайона Аршинцево ул. Черноморская-Орджоникидзе — Мира — Победы - Нестерова г. Керчь Республики Крым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11 205,7</a:t>
                      </a: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37197"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Строительство муниципальных учреждений дошкольного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 образования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9 800,0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55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работ по разработке проектной 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рабочей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документации по объекту «Республика Крым, г. Керчь, район ул.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Орджоникидзе - ул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Клинковского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строительство детского сада на 140 мест»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4 900,0</a:t>
                      </a: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55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работ по разработке проектной 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рабочей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документации по объекту «Республика Крым, г. Керчь, район Вокзальное шоссе, строительство детского сада на 200 мест»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4 900,0</a:t>
                      </a: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20602" y="1245533"/>
            <a:ext cx="1009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620615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9137520" cy="7078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ru-RU" sz="2000" b="1" dirty="0">
                <a:latin typeface="Times New Roman"/>
              </a:rPr>
              <a:t>Перечень показателей </a:t>
            </a:r>
            <a:r>
              <a:rPr lang="ru-RU" sz="2000" b="1" dirty="0" smtClean="0">
                <a:latin typeface="Times New Roman"/>
              </a:rPr>
              <a:t>по капитальному строительству</a:t>
            </a:r>
          </a:p>
          <a:p>
            <a:pPr algn="r"/>
            <a:r>
              <a:rPr lang="ru-RU" sz="2000" b="1" dirty="0" smtClean="0">
                <a:latin typeface="Times New Roman"/>
              </a:rPr>
              <a:t>и капитальному ремонту</a:t>
            </a:r>
          </a:p>
          <a:p>
            <a:pPr algn="r"/>
            <a:r>
              <a:rPr lang="ru-RU" sz="2000" b="1" dirty="0" smtClean="0">
                <a:latin typeface="Times New Roman"/>
              </a:rPr>
              <a:t>(продолжение</a:t>
            </a:r>
            <a:r>
              <a:rPr lang="ru-RU" sz="2000" b="1" dirty="0">
                <a:latin typeface="Times New Roman"/>
              </a:rPr>
              <a:t>)</a:t>
            </a:r>
          </a:p>
          <a:p>
            <a:pPr algn="r"/>
            <a:endParaRPr lang="ru-RU" sz="2000" b="1" dirty="0">
              <a:latin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31765"/>
              </p:ext>
            </p:extLst>
          </p:nvPr>
        </p:nvGraphicFramePr>
        <p:xfrm>
          <a:off x="212276" y="1487335"/>
          <a:ext cx="8712967" cy="5113955"/>
        </p:xfrm>
        <a:graphic>
          <a:graphicData uri="http://schemas.openxmlformats.org/drawingml/2006/table">
            <a:tbl>
              <a:tblPr/>
              <a:tblGrid>
                <a:gridCol w="5367836"/>
                <a:gridCol w="1152128"/>
                <a:gridCol w="1152128"/>
                <a:gridCol w="1040875"/>
              </a:tblGrid>
              <a:tr h="4558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89636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Капитальный ремонт муниципальных образовательных учреждений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44 151,5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37 052,0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55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МБОУ г. Керчи РК «Школа-гимназия №1», ул. Студенческая, 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21 808,8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1 630,2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50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МБОУ г. Керчи РК «Школа №12», ул. Ворошилова, 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14 050,1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92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МБОУ г. Керчи РК «Школа №25», ул. Кирова, 75-А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8 292,6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34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МБОУ г. Керчи РК «Школа №22», ул. Коммунаров, 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2 779,8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55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МБОУ г. Керчи РК «Школа №19», ул. О. Кошевого, 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39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МБДОУ г. Керчи РК «Детский сад комбинированного вида №51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Журавушка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ул. Фурманова, 63-А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25 142,0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3992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Капитальный ремонт учреждений дополнительного образования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17 700,0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39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МБОУ г. Керчи РК «Центр психолого-педагогической, медицинской и социальной помощи», ул. К. Цеткин, 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17 700,0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51981"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учреждений культуры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23 593,6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68 480,0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39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МБУК «ГДК»,  Республика Крым, г. Керчь, ул. Ленина, 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20 000,0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68 480,0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39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сцены и сценического оборудования МБУК «ГДК» Республика Крым, г. Керчь, ул. Ленина, 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39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проектно-сметной документации по капитальному ремонту библиотеки-филиала №2 им. Некрасова (ул. Кирова, 165)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408,6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39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проектно-сметной документации по капитальному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ремонту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библиотеки-филиала №8 им. А. Гайдара (ул. Орджоникидзе, 33)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4" name="Picture 2" descr="http://www.1800anytyme.com/blog/wp-content/uploads/2015/05/Plumbing-Fixtu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2" y="181932"/>
            <a:ext cx="1595272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20602" y="1245533"/>
            <a:ext cx="1009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218284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2908" y="836712"/>
            <a:ext cx="9144001" cy="4754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Социальная политика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083064"/>
              </p:ext>
            </p:extLst>
          </p:nvPr>
        </p:nvGraphicFramePr>
        <p:xfrm>
          <a:off x="89755" y="1772816"/>
          <a:ext cx="8964488" cy="45436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6103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83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57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93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3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35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35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6298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Един.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2018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политика, из них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480 712,2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463 674,9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475 033,6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496 395,4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550 545,3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развитие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(охрану) семьи и детства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287 546,3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77 198,1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14 894,8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11 830,5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11 634,8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1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перевозчиков, обслуживающих льготную категорию граждан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153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социальное обеспечение населения, в том числе: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480 712,2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383 857,3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380 759,1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435 899,6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490 245,1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1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льгот на жилищно-коммунальные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услуги, твердое топливо и сжиженный газ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119 284,8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129 808,7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143 374,7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144 136,4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141 774,8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жилищно-коммунальные услуги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192,3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1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льготного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проезда отдельных категорий граждан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196 668,1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195 955,9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210 123,4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262 960,2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318 343,3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1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осуществление денежных выплат различным категориям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населения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164 567,0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57 968,2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27 261,0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28 803,0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30 127,0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2" descr="\\204-2\documents\Бюджет для граждан\2017\фото\эмблема ассоциации 04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" y="163004"/>
            <a:ext cx="1728192" cy="134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stomShape 15">
            <a:extLst>
              <a:ext uri="{FF2B5EF4-FFF2-40B4-BE49-F238E27FC236}">
                <a16:creationId xmlns="" xmlns:a16="http://schemas.microsoft.com/office/drawing/2014/main" id="{80E925D6-DD90-44DA-A999-5EBF482F2059}"/>
              </a:ext>
            </a:extLst>
          </p:cNvPr>
          <p:cNvSpPr/>
          <p:nvPr/>
        </p:nvSpPr>
        <p:spPr>
          <a:xfrm>
            <a:off x="7315200" y="648072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rgbClr val="000000"/>
                </a:solidFill>
                <a:latin typeface="Calibri"/>
              </a:rPr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4248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7315920" y="6530986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55B1C7A-7754-4DC7-B022-3BD90B78D6FC}" type="slidenum">
              <a:rPr lang="ru-RU" sz="1200">
                <a:solidFill>
                  <a:srgbClr val="000000"/>
                </a:solidFill>
                <a:latin typeface="Calibri"/>
              </a:rPr>
              <a:t>29</a:t>
            </a:fld>
            <a:endParaRPr/>
          </a:p>
        </p:txBody>
      </p:sp>
      <p:graphicFrame>
        <p:nvGraphicFramePr>
          <p:cNvPr id="246" name="Table 2"/>
          <p:cNvGraphicFramePr/>
          <p:nvPr>
            <p:extLst>
              <p:ext uri="{D42A27DB-BD31-4B8C-83A1-F6EECF244321}">
                <p14:modId xmlns:p14="http://schemas.microsoft.com/office/powerpoint/2010/main" val="135353378"/>
              </p:ext>
            </p:extLst>
          </p:nvPr>
        </p:nvGraphicFramePr>
        <p:xfrm>
          <a:off x="233264" y="2060848"/>
          <a:ext cx="8784976" cy="3848216"/>
        </p:xfrm>
        <a:graphic>
          <a:graphicData uri="http://schemas.openxmlformats.org/drawingml/2006/table">
            <a:tbl>
              <a:tblPr/>
              <a:tblGrid>
                <a:gridCol w="39960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4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11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04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92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92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92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312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Един.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учреждения культуры дополнительного образования детей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 учащихся в учреждениях дополнительного образования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5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клубные учреждения культуры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Клубные-формирования культурно-досугового типа учреждений культуры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Культурно-массовые мероприятия в учреждениях культуры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Керченская централизованная библиотечная система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09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пользователей библиотек муниципальных учреждений культуры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24 838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24 729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24 525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24 525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24 525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5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документов выдачи муниципальными учреждениями культуры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461 235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456 386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453 000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453 000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453 000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47" name="Рисунок 246"/>
          <p:cNvPicPr/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brightnessContrast bright="-24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751984" cy="15192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14" name="CustomShape 1"/>
          <p:cNvSpPr/>
          <p:nvPr/>
        </p:nvSpPr>
        <p:spPr>
          <a:xfrm>
            <a:off x="0" y="608400"/>
            <a:ext cx="9144000" cy="4670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КУЛЬТУРА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2"/>
          <p:cNvSpPr/>
          <p:nvPr/>
        </p:nvSpPr>
        <p:spPr>
          <a:xfrm>
            <a:off x="8892480" y="6492960"/>
            <a:ext cx="25080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E8531CB-8962-4E75-88F3-D4FA1C134660}" type="slidenum">
              <a:rPr lang="ru-RU" sz="1200">
                <a:solidFill>
                  <a:schemeClr val="bg1"/>
                </a:solidFill>
                <a:latin typeface="Calibri"/>
              </a:rPr>
              <a:t>3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4206" y="764704"/>
            <a:ext cx="6612430" cy="4370427"/>
          </a:xfrm>
          <a:prstGeom prst="rect">
            <a:avLst/>
          </a:prstGeom>
          <a:ln>
            <a:noFill/>
          </a:ln>
          <a:effectLst>
            <a:reflection stA="45000" endPos="8000" dist="50800" dir="5400000" sy="-100000" algn="bl" rotWithShape="0"/>
            <a:softEdge rad="50800"/>
          </a:effec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90500">
                  <a:schemeClr val="bg1">
                    <a:alpha val="40000"/>
                  </a:schemeClr>
                </a:glow>
                <a:outerShdw blurRad="508000" dist="749300" dir="5400000" sx="27000" sy="27000" algn="ctr" rotWithShape="0">
                  <a:schemeClr val="bg1"/>
                </a:outerShdw>
              </a:effectLst>
            </a:endParaRPr>
          </a:p>
          <a:p>
            <a:pPr marL="180000">
              <a:lnSpc>
                <a:spcPct val="100000"/>
              </a:lnSpc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  <a:latin typeface="Times New Roman"/>
              </a:rPr>
              <a:t>1. Вводная часть.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90500">
                  <a:schemeClr val="bg1">
                    <a:alpha val="40000"/>
                  </a:schemeClr>
                </a:glow>
                <a:outerShdw blurRad="508000" dist="749300" dir="5400000" sx="27000" sy="27000" algn="ctr" rotWithShape="0">
                  <a:schemeClr val="bg1"/>
                </a:outerShdw>
              </a:effectLst>
            </a:endParaRPr>
          </a:p>
          <a:p>
            <a:pPr marL="180000">
              <a:lnSpc>
                <a:spcPct val="100000"/>
              </a:lnSpc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  <a:latin typeface="Times New Roman"/>
              </a:rPr>
              <a:t>2. Показатели социально-экономического развития муниципального    образования городской округ Керчь Республики Крым.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90500">
                  <a:schemeClr val="bg1">
                    <a:alpha val="40000"/>
                  </a:schemeClr>
                </a:glow>
                <a:outerShdw blurRad="508000" dist="749300" dir="5400000" sx="27000" sy="27000" algn="ctr" rotWithShape="0">
                  <a:schemeClr val="bg1"/>
                </a:outerShdw>
              </a:effectLst>
            </a:endParaRPr>
          </a:p>
          <a:p>
            <a:pPr marL="180000">
              <a:lnSpc>
                <a:spcPct val="100000"/>
              </a:lnSpc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  <a:latin typeface="Times New Roman"/>
              </a:rPr>
              <a:t>3. Основные задачи и направления бюджетной политики города Керчи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  <a:latin typeface="Times New Roman"/>
              </a:rPr>
              <a:t>на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  <a:latin typeface="Times New Roman"/>
              </a:rPr>
              <a:t>2019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  <a:latin typeface="Times New Roman"/>
              </a:rPr>
              <a:t>год и плановый период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  <a:latin typeface="Times New Roman"/>
              </a:rPr>
              <a:t>2020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  <a:latin typeface="Times New Roman"/>
              </a:rPr>
              <a:t>и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  <a:latin typeface="Times New Roman"/>
              </a:rPr>
              <a:t>2021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  <a:latin typeface="Times New Roman"/>
              </a:rPr>
              <a:t>годов.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90500">
                  <a:schemeClr val="bg1">
                    <a:alpha val="40000"/>
                  </a:schemeClr>
                </a:glow>
                <a:outerShdw blurRad="508000" dist="749300" dir="5400000" sx="27000" sy="27000" algn="ctr" rotWithShape="0">
                  <a:schemeClr val="bg1"/>
                </a:outerShdw>
              </a:effectLst>
            </a:endParaRPr>
          </a:p>
          <a:p>
            <a:pPr marL="180000">
              <a:lnSpc>
                <a:spcPct val="100000"/>
              </a:lnSpc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  <a:latin typeface="Times New Roman"/>
              </a:rPr>
              <a:t>4. Общие характеристики доходов и расходов бюджета муниципального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  <a:latin typeface="Times New Roman"/>
              </a:rPr>
              <a:t>образования городской округ Керчь Республики Крым.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90500">
                  <a:schemeClr val="bg1">
                    <a:alpha val="40000"/>
                  </a:schemeClr>
                </a:glow>
                <a:outerShdw blurRad="508000" dist="749300" dir="5400000" sx="27000" sy="27000" algn="ctr" rotWithShape="0">
                  <a:schemeClr val="bg1"/>
                </a:outerShdw>
              </a:effectLst>
            </a:endParaRPr>
          </a:p>
          <a:p>
            <a:pPr marL="180000">
              <a:lnSpc>
                <a:spcPct val="100000"/>
              </a:lnSpc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  <a:latin typeface="Times New Roman"/>
              </a:rPr>
              <a:t>5. Доходы бюджета муниципального образования городской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  <a:latin typeface="Times New Roman"/>
              </a:rPr>
              <a:t>округ Керчь Республики Крым.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90500">
                  <a:schemeClr val="bg1">
                    <a:alpha val="40000"/>
                  </a:schemeClr>
                </a:glow>
                <a:outerShdw blurRad="508000" dist="749300" dir="5400000" sx="27000" sy="27000" algn="ctr" rotWithShape="0">
                  <a:schemeClr val="bg1"/>
                </a:outerShdw>
              </a:effectLst>
            </a:endParaRPr>
          </a:p>
          <a:p>
            <a:pPr marL="180000">
              <a:lnSpc>
                <a:spcPct val="100000"/>
              </a:lnSpc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  <a:latin typeface="Times New Roman"/>
              </a:rPr>
              <a:t>6. Расходы бюджета муниципального образования городской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  <a:latin typeface="Times New Roman"/>
              </a:rPr>
              <a:t>округ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  <a:latin typeface="Times New Roman"/>
              </a:rPr>
              <a:t>Керчь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  <a:latin typeface="Times New Roman"/>
              </a:rPr>
              <a:t>Республики Крым.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90500">
                  <a:schemeClr val="bg1">
                    <a:alpha val="40000"/>
                  </a:schemeClr>
                </a:glow>
                <a:outerShdw blurRad="508000" dist="749300" dir="5400000" sx="27000" sy="27000" algn="ctr" rotWithShape="0">
                  <a:schemeClr val="bg1"/>
                </a:outerShdw>
              </a:effectLst>
            </a:endParaRPr>
          </a:p>
          <a:p>
            <a:pPr marL="180000">
              <a:lnSpc>
                <a:spcPct val="100000"/>
              </a:lnSpc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>
                      <a:alpha val="40000"/>
                    </a:schemeClr>
                  </a:glow>
                  <a:outerShdw blurRad="508000" dist="749300" dir="5400000" sx="27000" sy="27000" algn="ctr" rotWithShape="0">
                    <a:schemeClr val="bg1"/>
                  </a:outerShdw>
                </a:effectLst>
                <a:latin typeface="Times New Roman"/>
              </a:rPr>
              <a:t>7.  Межбюджетные трансферты.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90500">
                  <a:schemeClr val="bg1">
                    <a:alpha val="40000"/>
                  </a:schemeClr>
                </a:glow>
                <a:outerShdw blurRad="508000" dist="749300" dir="5400000" sx="27000" sy="27000" algn="ctr" rotWithShape="0">
                  <a:schemeClr val="bg1"/>
                </a:outerShdw>
              </a:effectLst>
            </a:endParaRPr>
          </a:p>
          <a:p>
            <a:pPr marL="360000">
              <a:lnSpc>
                <a:spcPct val="100000"/>
              </a:lnSpc>
            </a:pPr>
            <a:endParaRPr lang="ru-RU" b="1" dirty="0">
              <a:solidFill>
                <a:schemeClr val="tx2">
                  <a:lumMod val="50000"/>
                </a:schemeClr>
              </a:solidFill>
              <a:effectLst>
                <a:glow rad="190500">
                  <a:schemeClr val="bg1">
                    <a:alpha val="40000"/>
                  </a:schemeClr>
                </a:glow>
                <a:outerShdw blurRad="508000" dist="749300" dir="5400000" sx="27000" sy="27000" algn="ctr" rotWithShape="0">
                  <a:schemeClr val="bg1"/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lang="ru-RU" b="1" dirty="0">
              <a:solidFill>
                <a:schemeClr val="tx2">
                  <a:lumMod val="50000"/>
                </a:schemeClr>
              </a:solidFill>
              <a:effectLst>
                <a:glow rad="190500">
                  <a:schemeClr val="bg1">
                    <a:alpha val="40000"/>
                  </a:schemeClr>
                </a:glow>
                <a:outerShdw blurRad="508000" dist="749300" dir="5400000" sx="27000" sy="27000" algn="ctr" rotWithShape="0">
                  <a:schemeClr val="bg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917" y="395372"/>
            <a:ext cx="6821355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«БЮДЖЕТА ДЛЯ ГРАЖДАН»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34504" y="448120"/>
            <a:ext cx="9143280" cy="72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Показатели финансовой обеспеченности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муниципальных учреждений культуры</a:t>
            </a:r>
            <a:endParaRPr lang="ru-RU" sz="2000" dirty="0"/>
          </a:p>
        </p:txBody>
      </p:sp>
      <p:graphicFrame>
        <p:nvGraphicFramePr>
          <p:cNvPr id="252" name="Table 2"/>
          <p:cNvGraphicFramePr/>
          <p:nvPr>
            <p:extLst>
              <p:ext uri="{D42A27DB-BD31-4B8C-83A1-F6EECF244321}">
                <p14:modId xmlns:p14="http://schemas.microsoft.com/office/powerpoint/2010/main" val="4142684441"/>
              </p:ext>
            </p:extLst>
          </p:nvPr>
        </p:nvGraphicFramePr>
        <p:xfrm>
          <a:off x="90117" y="1686638"/>
          <a:ext cx="9001001" cy="4600241"/>
        </p:xfrm>
        <a:graphic>
          <a:graphicData uri="http://schemas.openxmlformats.org/drawingml/2006/table">
            <a:tbl>
              <a:tblPr/>
              <a:tblGrid>
                <a:gridCol w="4337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87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464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3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города на дополнительное образование детей в учреждениях культуры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81 084,4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73 174,1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71 958,5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72 706,7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73 497,5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57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бюджета города на дополнительное образование в расчете на 1 обучающегося в муниципальных учреждениях культуры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65,4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23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размер заработной платы педагогических работников муниципальных учреждений дополнительного образования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28,8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23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города на муниципальные клубные учреждения культуры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65 801,3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87 659,4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76 547,8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77 721,3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80 838,0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23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размер заработной платы работников в муниципальных учреждениях культуры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23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города на муниципальные библиотеки учреждений культуры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22 817,8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28 391,7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30 578,7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29 696,8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31 194,4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23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размер заработной платы работников муниципальных библиотечных учреждений культуры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3" name="CustomShape 3"/>
          <p:cNvSpPr/>
          <p:nvPr/>
        </p:nvSpPr>
        <p:spPr>
          <a:xfrm>
            <a:off x="8133304" y="1328457"/>
            <a:ext cx="1044480" cy="30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1" dirty="0">
                <a:latin typeface="Times New Roman"/>
              </a:rPr>
              <a:t>тыс. рублей</a:t>
            </a:r>
            <a:endParaRPr sz="1200" dirty="0"/>
          </a:p>
        </p:txBody>
      </p:sp>
      <p:sp>
        <p:nvSpPr>
          <p:cNvPr id="251" name="CustomShape 1"/>
          <p:cNvSpPr/>
          <p:nvPr/>
        </p:nvSpPr>
        <p:spPr>
          <a:xfrm>
            <a:off x="7315200" y="649296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2E5667F-A3EE-4E56-9976-8BB6AF7EF591}" type="slidenum">
              <a:rPr lang="ru-RU" sz="1200">
                <a:solidFill>
                  <a:srgbClr val="000000"/>
                </a:solidFill>
                <a:latin typeface="Calibri"/>
              </a:rPr>
              <a:t>30</a:t>
            </a:fld>
            <a:endParaRPr dirty="0"/>
          </a:p>
        </p:txBody>
      </p:sp>
      <p:pic>
        <p:nvPicPr>
          <p:cNvPr id="16" name="Рисунок 15"/>
          <p:cNvPicPr/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brightnessContrast bright="-24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5" y="92038"/>
            <a:ext cx="1753200" cy="15192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7315200" y="649296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B2607BC-2CFB-4EF2-8202-92A5AE3F4E23}" type="slidenum">
              <a:rPr lang="ru-RU" sz="1200">
                <a:solidFill>
                  <a:srgbClr val="000000"/>
                </a:solidFill>
                <a:latin typeface="Calibri"/>
              </a:rPr>
              <a:t>31</a:t>
            </a:fld>
            <a:endParaRPr dirty="0"/>
          </a:p>
        </p:txBody>
      </p:sp>
      <p:sp>
        <p:nvSpPr>
          <p:cNvPr id="7" name="CustomShape 1"/>
          <p:cNvSpPr/>
          <p:nvPr/>
        </p:nvSpPr>
        <p:spPr>
          <a:xfrm>
            <a:off x="0" y="963087"/>
            <a:ext cx="9143280" cy="4670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latin typeface="Times New Roman"/>
              </a:rPr>
              <a:t>ОБРАЗОВАНИЕ</a:t>
            </a:r>
            <a:endParaRPr lang="ru-RU" sz="2000" b="1" dirty="0">
              <a:latin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191599"/>
              </p:ext>
            </p:extLst>
          </p:nvPr>
        </p:nvGraphicFramePr>
        <p:xfrm>
          <a:off x="107504" y="2492896"/>
          <a:ext cx="8856982" cy="280416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49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4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64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649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Един.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в возрасте 1-6 лет в муниципальном образовании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8 539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8 539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8 650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8 650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8 650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число муниципальных дошкольных образовательных учреждений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численность детей в возрасте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5-18 лет в муниципальном образовании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17 134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17 134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17 134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17 134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17 134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число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муниципальных общеобразовательных учреждений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\\204-2\documents\Бюджет для граждан\2017\фото\scho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24811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0019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ru-RU"/>
            </a:defPPr>
            <a:lvl1pPr algn="ctr">
              <a:lnSpc>
                <a:spcPct val="100000"/>
              </a:lnSpc>
              <a:defRPr sz="2000" b="1">
                <a:solidFill>
                  <a:schemeClr val="bg2">
                    <a:lumMod val="90000"/>
                  </a:schemeClr>
                </a:solidFill>
                <a:latin typeface="Times New Roman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Дошкольное образование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68236"/>
              </p:ext>
            </p:extLst>
          </p:nvPr>
        </p:nvGraphicFramePr>
        <p:xfrm>
          <a:off x="47960" y="1565038"/>
          <a:ext cx="9060544" cy="488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2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79606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             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859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в возрасте 1-6 лет,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получающих дошкольную образовательную услугу и (или) услугу по их содержанию в муниципальных образовательных учреждениях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4 515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1-6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1-6 лет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в возрасте 1-6 лет, стоящих на учете для определения в муниципальные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дошкольные образовательные учреждения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2 676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2 552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678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1-6 лет,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стоящих на учете для определения в муниципальные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дошкольные образовательные учреждения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678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 начисления заработной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платы работников муниципальных дошкольных образовательных учреждений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231 692,4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252 500,3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259 616,2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262 635,2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269 139,2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678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работников муниципальных дошкольных образовательных учреждений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6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работников муниципальных дошкольных образовательных учреждений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18 782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20 330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18 226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19 368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20 297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CustomShape 1"/>
          <p:cNvSpPr/>
          <p:nvPr/>
        </p:nvSpPr>
        <p:spPr>
          <a:xfrm>
            <a:off x="8785696" y="6593072"/>
            <a:ext cx="3948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B2607BC-2CFB-4EF2-8202-92A5AE3F4E23}" type="slidenum">
              <a:rPr lang="ru-RU" sz="1200">
                <a:solidFill>
                  <a:srgbClr val="000000"/>
                </a:solidFill>
                <a:latin typeface="Calibri"/>
              </a:rPr>
              <a:t>32</a:t>
            </a:fld>
            <a:endParaRPr dirty="0"/>
          </a:p>
        </p:txBody>
      </p:sp>
      <p:pic>
        <p:nvPicPr>
          <p:cNvPr id="7169" name="Picture 1" descr="\\204-2\documents\Бюджет для граждан\2017\фото\Воспитатель_Год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37120" cy="13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724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73530"/>
              </p:ext>
            </p:extLst>
          </p:nvPr>
        </p:nvGraphicFramePr>
        <p:xfrm>
          <a:off x="72007" y="1226934"/>
          <a:ext cx="9036497" cy="5164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8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48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58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68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06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48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480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975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257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численность обучающихся в муниципальных общеобразовательных учреждениях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11 099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11 557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11 807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987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12 137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города на общее 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560 546,4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591 401,6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655 720,4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638 134,9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656 917,7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091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бюджета города на общее образование в расчете на 1 обучающегося в муниципальных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общеобразовательных учреждениях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численность выпускников муниципальных общеобразовательных учреждений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1 676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1 596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091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выпускников муниципальных общеобразовательных учреждений,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участвовавших в ЕГЭ по русскому языку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6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выпускников муниципальных общеобразовательных учреждений,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сдавших ЕГЭ по русскому языку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678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выпускников муниципальных общеобразовательных учреждений,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участвовавших в ЕГЭ по математике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6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выпускников муниципальных общеобразовательных учреждений,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сдавших ЕГЭ по математике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18325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ru-RU"/>
            </a:defPPr>
            <a:lvl1pPr algn="ctr">
              <a:lnSpc>
                <a:spcPct val="100000"/>
              </a:lnSpc>
              <a:defRPr sz="2000" b="1">
                <a:solidFill>
                  <a:schemeClr val="bg2">
                    <a:lumMod val="90000"/>
                  </a:schemeClr>
                </a:solidFill>
                <a:latin typeface="Times New Roman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Общее образование</a:t>
            </a:r>
          </a:p>
        </p:txBody>
      </p:sp>
      <p:pic>
        <p:nvPicPr>
          <p:cNvPr id="4" name="Picture 2" descr="\\204-2\documents\Бюджет для граждан\2017\фото\scho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661"/>
            <a:ext cx="1203136" cy="111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stomShape 1"/>
          <p:cNvSpPr/>
          <p:nvPr/>
        </p:nvSpPr>
        <p:spPr>
          <a:xfrm>
            <a:off x="7315200" y="649296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B2607BC-2CFB-4EF2-8202-92A5AE3F4E23}" type="slidenum">
              <a:rPr lang="ru-RU" sz="1200">
                <a:solidFill>
                  <a:srgbClr val="000000"/>
                </a:solidFill>
                <a:latin typeface="Calibri"/>
              </a:rPr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7469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8478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ru-RU"/>
            </a:defPPr>
            <a:lvl1pPr algn="ctr">
              <a:lnSpc>
                <a:spcPct val="100000"/>
              </a:lnSpc>
              <a:defRPr sz="2000" b="1">
                <a:solidFill>
                  <a:schemeClr val="bg2">
                    <a:lumMod val="90000"/>
                  </a:schemeClr>
                </a:solidFill>
                <a:latin typeface="Times New Roman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Общее образование</a:t>
            </a:r>
          </a:p>
        </p:txBody>
      </p:sp>
      <p:pic>
        <p:nvPicPr>
          <p:cNvPr id="5" name="Picture 2" descr="\\204-2\documents\Бюджет для граждан\2017\фото\scho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" y="61164"/>
            <a:ext cx="1619673" cy="149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585556"/>
              </p:ext>
            </p:extLst>
          </p:nvPr>
        </p:nvGraphicFramePr>
        <p:xfrm>
          <a:off x="62707" y="1628800"/>
          <a:ext cx="9018581" cy="4173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72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08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31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31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975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2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выпускников муниципальных образовательных учреждений, сдавших ЕГЭ по русскому языку и математике, в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общей численности выпускников муниципальных общеобразовательных учреждений, сдавших ЕГЭ по данным предметам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 начисления заработной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платы работников муниципальных общеобразовательных учреждений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344 029,0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348 421,9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392 064,0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386 444,0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398 838,7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в том числе учителей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223 328,0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201 774,0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223 852,0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223 852,0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223 852,0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работников муниципальных общеобразовательных учреждений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1 179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1 162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в том числе учителей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6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работников муниципальных общеобразовательных учреждений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24 340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24 987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22 943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23 218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23 324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3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в том числе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учителей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28 283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25 554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28 350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28 350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28 350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CustomShape 1"/>
          <p:cNvSpPr/>
          <p:nvPr/>
        </p:nvSpPr>
        <p:spPr>
          <a:xfrm>
            <a:off x="7315200" y="649296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B2607BC-2CFB-4EF2-8202-92A5AE3F4E23}" type="slidenum">
              <a:rPr lang="ru-RU" sz="1200">
                <a:solidFill>
                  <a:srgbClr val="000000"/>
                </a:solidFill>
                <a:latin typeface="Calibri"/>
              </a:rPr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7888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20066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ru-RU"/>
            </a:defPPr>
            <a:lvl1pPr algn="ctr">
              <a:lnSpc>
                <a:spcPct val="100000"/>
              </a:lnSpc>
              <a:defRPr sz="2000" b="1">
                <a:solidFill>
                  <a:schemeClr val="bg2">
                    <a:lumMod val="90000"/>
                  </a:schemeClr>
                </a:solidFill>
                <a:latin typeface="Times New Roman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Дополнительное образование</a:t>
            </a:r>
          </a:p>
        </p:txBody>
      </p:sp>
      <p:pic>
        <p:nvPicPr>
          <p:cNvPr id="8194" name="Picture 2" descr="\\204-2\documents\Бюджет для граждан\2017\фото\1454936552_dopob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029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stomShape 1"/>
          <p:cNvSpPr/>
          <p:nvPr/>
        </p:nvSpPr>
        <p:spPr>
          <a:xfrm>
            <a:off x="7315200" y="649296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B2607BC-2CFB-4EF2-8202-92A5AE3F4E23}" type="slidenum">
              <a:rPr lang="ru-RU" sz="1200">
                <a:solidFill>
                  <a:srgbClr val="000000"/>
                </a:solidFill>
                <a:latin typeface="Calibri"/>
              </a:rPr>
              <a:t>35</a:t>
            </a:fld>
            <a:endParaRPr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206646"/>
              </p:ext>
            </p:extLst>
          </p:nvPr>
        </p:nvGraphicFramePr>
        <p:xfrm>
          <a:off x="179512" y="1988840"/>
          <a:ext cx="8856983" cy="32714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5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23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76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81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78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78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78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4156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257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5-18 лет,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967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6954480" y="648468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9906534-41B3-4716-83B1-6602CEDA43D6}" type="slidenum">
              <a:rPr lang="ru-RU" sz="1200">
                <a:solidFill>
                  <a:srgbClr val="000000"/>
                </a:solidFill>
                <a:latin typeface="Calibri"/>
              </a:rPr>
              <a:t>36</a:t>
            </a:fld>
            <a:endParaRPr/>
          </a:p>
        </p:txBody>
      </p:sp>
      <p:sp>
        <p:nvSpPr>
          <p:cNvPr id="260" name="CustomShape 3"/>
          <p:cNvSpPr/>
          <p:nvPr/>
        </p:nvSpPr>
        <p:spPr>
          <a:xfrm>
            <a:off x="271004" y="2926440"/>
            <a:ext cx="8846280" cy="3740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dirty="0">
                <a:latin typeface="Times New Roman"/>
              </a:rPr>
              <a:t>Муниципальные органы власти Керчи представлены Керченским Городским советом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600" dirty="0">
                <a:latin typeface="Times New Roman"/>
              </a:rPr>
              <a:t>Республики Крым, Главой городского округа –председателем Керченского городского совета,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600" dirty="0">
                <a:latin typeface="Times New Roman"/>
              </a:rPr>
              <a:t>Администрацией города Керчи и Контрольно-счетная комиссия г. Керчи.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600" dirty="0">
                <a:latin typeface="Times New Roman"/>
              </a:rPr>
              <a:t>Керченский городской совет – представительный орган муниципального образования.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600" dirty="0">
                <a:latin typeface="Times New Roman"/>
              </a:rPr>
              <a:t>Состоит из 28 депутатов, избираемых гражданами на муниципальных выборах на срок 5 лет.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600" dirty="0">
                <a:latin typeface="Times New Roman"/>
              </a:rPr>
              <a:t>Высшим должностным лицом Керчи является Глава городского округа – председатель Керченского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600" dirty="0">
                <a:latin typeface="Times New Roman"/>
              </a:rPr>
              <a:t>городского совета. Избирается депутатами Керченского городского совета из своего состава тайным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600" dirty="0">
                <a:latin typeface="Times New Roman"/>
              </a:rPr>
              <a:t>голосованием большинством голосов от установленной численности депутатов.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600" dirty="0">
                <a:latin typeface="Times New Roman"/>
              </a:rPr>
              <a:t>Срок полномочий Главы равняется сроку полномочий Керченского городского совета, из состава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600" dirty="0">
                <a:latin typeface="Times New Roman"/>
              </a:rPr>
              <a:t>которого он был избран.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600" dirty="0">
                <a:latin typeface="Times New Roman"/>
              </a:rPr>
              <a:t>Главой городского округа – председателем Керченского городского совета является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600" dirty="0">
                <a:latin typeface="Times New Roman"/>
              </a:rPr>
              <a:t>Гусаков  Николай Сергеевич.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600" dirty="0">
                <a:latin typeface="Times New Roman"/>
              </a:rPr>
              <a:t>Исполнительно-распорядительным органом муниципального образования городской округ Керчь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600" dirty="0">
                <a:latin typeface="Times New Roman"/>
              </a:rPr>
              <a:t>Республики Крым является Администрация города.</a:t>
            </a:r>
            <a:endParaRPr dirty="0"/>
          </a:p>
          <a:p>
            <a:r>
              <a:rPr lang="ru-RU" sz="1600" dirty="0">
                <a:latin typeface="Times New Roman"/>
              </a:rPr>
              <a:t>Главой Администрации города Керчи является Бороздин Сергей Вадимович</a:t>
            </a:r>
            <a:endParaRPr dirty="0"/>
          </a:p>
        </p:txBody>
      </p:sp>
      <p:sp>
        <p:nvSpPr>
          <p:cNvPr id="8" name="CustomShape 1"/>
          <p:cNvSpPr/>
          <p:nvPr/>
        </p:nvSpPr>
        <p:spPr>
          <a:xfrm>
            <a:off x="0" y="188640"/>
            <a:ext cx="9143280" cy="50101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Органы местного самоуправления</a:t>
            </a:r>
            <a:endParaRPr lang="ru-RU" sz="2000" dirty="0"/>
          </a:p>
        </p:txBody>
      </p:sp>
      <p:pic>
        <p:nvPicPr>
          <p:cNvPr id="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484039" y="586440"/>
            <a:ext cx="2175201" cy="2340000"/>
          </a:xfrm>
          <a:prstGeom prst="rect">
            <a:avLst/>
          </a:prstGeom>
          <a:ln>
            <a:noFill/>
          </a:ln>
        </p:spPr>
      </p:pic>
      <p:pic>
        <p:nvPicPr>
          <p:cNvPr id="2" name="Picture 4" descr="БОРОЗДИН СЕРГЕЙ ВАДИМ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86440"/>
            <a:ext cx="2861538" cy="22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керчь\IMG_13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9" y="579002"/>
            <a:ext cx="3511258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7315200" y="648612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E975F63-D7C4-4EAD-9B62-76A8DD822E44}" type="slidenum">
              <a:rPr lang="ru-RU" sz="1200">
                <a:solidFill>
                  <a:srgbClr val="000000"/>
                </a:solidFill>
                <a:latin typeface="Calibri"/>
              </a:rPr>
              <a:t>37</a:t>
            </a:fld>
            <a:endParaRPr/>
          </a:p>
        </p:txBody>
      </p:sp>
      <p:graphicFrame>
        <p:nvGraphicFramePr>
          <p:cNvPr id="264" name="Table 2"/>
          <p:cNvGraphicFramePr/>
          <p:nvPr>
            <p:extLst>
              <p:ext uri="{D42A27DB-BD31-4B8C-83A1-F6EECF244321}">
                <p14:modId xmlns:p14="http://schemas.microsoft.com/office/powerpoint/2010/main" val="2278684655"/>
              </p:ext>
            </p:extLst>
          </p:nvPr>
        </p:nvGraphicFramePr>
        <p:xfrm>
          <a:off x="67233" y="908720"/>
          <a:ext cx="9076767" cy="2195520"/>
        </p:xfrm>
        <a:graphic>
          <a:graphicData uri="http://schemas.openxmlformats.org/drawingml/2006/table">
            <a:tbl>
              <a:tblPr/>
              <a:tblGrid>
                <a:gridCol w="30194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1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12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66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60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60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0600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Един.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города на содержание работников органов местного самоуправления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164 294,9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163 427,8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163 775,7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162 676,9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162 684,8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города на содержание работников органов местного самоуправления в расчете на 1 жителя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1 095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332656"/>
            <a:ext cx="85689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города на содержание работников органов местного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самоуправления </a:t>
            </a:r>
            <a:r>
              <a:rPr lang="ru-RU" b="1" dirty="0">
                <a:solidFill>
                  <a:schemeClr val="tx1"/>
                </a:solidFill>
                <a:latin typeface="Times New Roman"/>
              </a:rPr>
              <a:t>в 2017 году и плановые</a:t>
            </a:r>
            <a:r>
              <a:rPr lang="ru-RU" sz="2000" b="1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/>
              </a:rPr>
              <a:t>показатели на 2019-2021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керчь\desan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3559900" cy="26640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керчь\1a0c575s-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180114" cy="234608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6093296"/>
            <a:ext cx="5472608" cy="39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ос.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Героевское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братская могила и памятник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Керченско-Эльтигентской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десантной операции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6998040" y="649368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B2305C3-709D-469F-9CF9-4A44C085404E}" type="slidenum">
              <a:rPr lang="ru-RU" sz="1200">
                <a:solidFill>
                  <a:srgbClr val="000000"/>
                </a:solidFill>
                <a:latin typeface="Calibri"/>
              </a:rPr>
              <a:t>38</a:t>
            </a:fld>
            <a:endParaRPr/>
          </a:p>
        </p:txBody>
      </p:sp>
      <p:sp>
        <p:nvSpPr>
          <p:cNvPr id="267" name="CustomShape 2"/>
          <p:cNvSpPr/>
          <p:nvPr/>
        </p:nvSpPr>
        <p:spPr>
          <a:xfrm>
            <a:off x="683640" y="188640"/>
            <a:ext cx="7848000" cy="1187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dirty="0">
                <a:latin typeface="Times New Roman"/>
              </a:rPr>
              <a:t>В целях повышения эффективности и результативности бюджетных расходов расходная часть городского бюджета сформирована через реализацию </a:t>
            </a:r>
          </a:p>
          <a:p>
            <a:pPr algn="ctr">
              <a:lnSpc>
                <a:spcPct val="100000"/>
              </a:lnSpc>
            </a:pPr>
            <a:r>
              <a:rPr lang="ru-RU" dirty="0">
                <a:latin typeface="Times New Roman"/>
              </a:rPr>
              <a:t>муниципальных программ. </a:t>
            </a:r>
            <a:br>
              <a:rPr lang="ru-RU" dirty="0">
                <a:latin typeface="Times New Roman"/>
              </a:rPr>
            </a:br>
            <a:r>
              <a:rPr lang="ru-RU" dirty="0">
                <a:latin typeface="Times New Roman"/>
              </a:rPr>
              <a:t>Проект бюджета города Керчи – программный бюджет. </a:t>
            </a:r>
            <a:endParaRPr dirty="0"/>
          </a:p>
        </p:txBody>
      </p:sp>
      <p:sp>
        <p:nvSpPr>
          <p:cNvPr id="269" name="CustomShape 4"/>
          <p:cNvSpPr/>
          <p:nvPr/>
        </p:nvSpPr>
        <p:spPr>
          <a:xfrm>
            <a:off x="435240" y="2026800"/>
            <a:ext cx="2339280" cy="1259280"/>
          </a:xfrm>
          <a:prstGeom prst="ellipse">
            <a:avLst/>
          </a:prstGeom>
          <a:noFill/>
          <a:ln w="25560">
            <a:solidFill>
              <a:schemeClr val="tx1"/>
            </a:solidFill>
            <a:round/>
          </a:ln>
          <a:effectLst>
            <a:outerShdw blurRad="50800" dist="50800" dir="5400000" sx="98000" sy="98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</p:sp>
      <p:sp>
        <p:nvSpPr>
          <p:cNvPr id="270" name="CustomShape 5"/>
          <p:cNvSpPr/>
          <p:nvPr/>
        </p:nvSpPr>
        <p:spPr>
          <a:xfrm>
            <a:off x="1107720" y="2439720"/>
            <a:ext cx="9352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ЦЕЛЬ</a:t>
            </a:r>
            <a:endParaRPr dirty="0"/>
          </a:p>
        </p:txBody>
      </p:sp>
      <p:sp>
        <p:nvSpPr>
          <p:cNvPr id="271" name="CustomShape 6"/>
          <p:cNvSpPr/>
          <p:nvPr/>
        </p:nvSpPr>
        <p:spPr>
          <a:xfrm>
            <a:off x="3333960" y="2005200"/>
            <a:ext cx="2339280" cy="1259280"/>
          </a:xfrm>
          <a:prstGeom prst="ellipse">
            <a:avLst/>
          </a:prstGeom>
          <a:noFill/>
          <a:ln w="25560">
            <a:solidFill>
              <a:schemeClr val="tx1"/>
            </a:solidFill>
            <a:round/>
          </a:ln>
          <a:effectLst>
            <a:outerShdw blurRad="50800" dist="50800" dir="5400000" sx="98000" sy="98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</p:sp>
      <p:sp>
        <p:nvSpPr>
          <p:cNvPr id="272" name="CustomShape 7"/>
          <p:cNvSpPr/>
          <p:nvPr/>
        </p:nvSpPr>
        <p:spPr>
          <a:xfrm>
            <a:off x="3957120" y="2439720"/>
            <a:ext cx="11512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ЗАДАЧИ</a:t>
            </a:r>
            <a:endParaRPr/>
          </a:p>
        </p:txBody>
      </p:sp>
      <p:sp>
        <p:nvSpPr>
          <p:cNvPr id="273" name="CustomShape 8"/>
          <p:cNvSpPr/>
          <p:nvPr/>
        </p:nvSpPr>
        <p:spPr>
          <a:xfrm>
            <a:off x="6420960" y="1994400"/>
            <a:ext cx="2339280" cy="1259280"/>
          </a:xfrm>
          <a:prstGeom prst="ellipse">
            <a:avLst/>
          </a:prstGeom>
          <a:noFill/>
          <a:ln w="25560">
            <a:solidFill>
              <a:schemeClr val="tx1"/>
            </a:solidFill>
            <a:round/>
          </a:ln>
          <a:effectLst>
            <a:outerShdw blurRad="50800" dist="50800" dir="5400000" sx="98000" sy="98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</p:sp>
      <p:sp>
        <p:nvSpPr>
          <p:cNvPr id="274" name="CustomShape 9"/>
          <p:cNvSpPr/>
          <p:nvPr/>
        </p:nvSpPr>
        <p:spPr>
          <a:xfrm>
            <a:off x="6338160" y="2311920"/>
            <a:ext cx="2482920" cy="63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ПОКАЗАТЕЛИ ЭФФЕКТИВНОСТИ</a:t>
            </a:r>
            <a:endParaRPr dirty="0"/>
          </a:p>
        </p:txBody>
      </p:sp>
      <p:sp>
        <p:nvSpPr>
          <p:cNvPr id="275" name="CustomShape 10"/>
          <p:cNvSpPr/>
          <p:nvPr/>
        </p:nvSpPr>
        <p:spPr>
          <a:xfrm>
            <a:off x="179640" y="3573000"/>
            <a:ext cx="2015640" cy="2647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Times New Roman"/>
              </a:rPr>
              <a:t>Возможность установить взаимосвязь между ожидаемыми результатами реализации программы и объемом требуемых для этого ресурсов, лучше планировать свою деятельность </a:t>
            </a:r>
            <a:endParaRPr dirty="0"/>
          </a:p>
          <a:p>
            <a:pPr>
              <a:lnSpc>
                <a:spcPct val="100000"/>
              </a:lnSpc>
            </a:pPr>
            <a:endParaRPr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6" name="CustomShape 11"/>
          <p:cNvSpPr/>
          <p:nvPr/>
        </p:nvSpPr>
        <p:spPr>
          <a:xfrm>
            <a:off x="2365560" y="3576600"/>
            <a:ext cx="1914120" cy="2647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Times New Roman"/>
              </a:rPr>
              <a:t>Возможность сравнивать несколько предлагаемых вариантов с точки зрения ожидаемых результатов и затрат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7" name="CustomShape 12"/>
          <p:cNvSpPr/>
          <p:nvPr/>
        </p:nvSpPr>
        <p:spPr>
          <a:xfrm>
            <a:off x="4522320" y="3576600"/>
            <a:ext cx="1943640" cy="2647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Times New Roman"/>
              </a:rPr>
              <a:t>Обеспечение прозрачности бюджета и возможность по последствиям исполнения оценить, достигнуты ли поставленные на этапе планирования цели и выполнены ли задачи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8" name="CustomShape 13"/>
          <p:cNvSpPr/>
          <p:nvPr/>
        </p:nvSpPr>
        <p:spPr>
          <a:xfrm>
            <a:off x="6660360" y="3573000"/>
            <a:ext cx="2338920" cy="2647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Times New Roman"/>
              </a:rPr>
              <a:t>Эффективность распределения и использования бюджетных средств за счет обеспечения приоритетных направлений и целесообразности отдельных расходов бюджета, исходя из большей информированности, относительно конкретной бюджетной программы</a:t>
            </a:r>
            <a:endParaRPr dirty="0"/>
          </a:p>
        </p:txBody>
      </p:sp>
      <p:sp>
        <p:nvSpPr>
          <p:cNvPr id="20" name="CustomShape 1"/>
          <p:cNvSpPr/>
          <p:nvPr/>
        </p:nvSpPr>
        <p:spPr>
          <a:xfrm>
            <a:off x="0" y="1388705"/>
            <a:ext cx="9144000" cy="46890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000" b="1" dirty="0">
                <a:latin typeface="Times New Roman"/>
              </a:rPr>
              <a:t>ПРЕИМУЩЕСТВА «ПРОГРАММНОГО»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2"/>
          <p:cNvSpPr/>
          <p:nvPr/>
        </p:nvSpPr>
        <p:spPr>
          <a:xfrm>
            <a:off x="683568" y="404664"/>
            <a:ext cx="7272808" cy="158417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600" b="1" i="1" dirty="0">
                <a:latin typeface="Times New Roman"/>
              </a:rPr>
              <a:t>Муниципальная программа </a:t>
            </a:r>
            <a:r>
              <a:rPr lang="ru-RU" sz="1600" dirty="0">
                <a:latin typeface="Times New Roman"/>
              </a:rPr>
              <a:t>– это увязанный по ресурсам, исполнителям и срокам комплекс социально-экономических, организационно-хозяйственных и других мероприятий, обеспечивающих эффективное решение экономических, экологических, социальных и иных проблем развития муниципального образования</a:t>
            </a:r>
            <a:r>
              <a:rPr lang="ru-RU" dirty="0">
                <a:latin typeface="Times New Roman"/>
              </a:rPr>
              <a:t>.</a:t>
            </a:r>
            <a:endParaRPr dirty="0"/>
          </a:p>
        </p:txBody>
      </p:sp>
      <p:sp>
        <p:nvSpPr>
          <p:cNvPr id="279" name="CustomShape 1"/>
          <p:cNvSpPr/>
          <p:nvPr/>
        </p:nvSpPr>
        <p:spPr>
          <a:xfrm>
            <a:off x="7010280" y="6473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DC45C0D-69C1-48F5-A8C2-3AF0052F20AC}" type="slidenum">
              <a:rPr lang="ru-RU" sz="1200">
                <a:solidFill>
                  <a:srgbClr val="000000"/>
                </a:solidFill>
                <a:latin typeface="Calibri"/>
              </a:rPr>
              <a:t>39</a:t>
            </a:fld>
            <a:endParaRPr dirty="0"/>
          </a:p>
        </p:txBody>
      </p:sp>
      <p:pic>
        <p:nvPicPr>
          <p:cNvPr id="3074" name="Picture 2" descr="E:\керчь\rdki6y5iidmlf9fj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7049906" cy="47160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4"/>
          <p:cNvSpPr/>
          <p:nvPr/>
        </p:nvSpPr>
        <p:spPr>
          <a:xfrm>
            <a:off x="556920" y="5945040"/>
            <a:ext cx="3561120" cy="7293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347864" y="5175226"/>
            <a:ext cx="1950439" cy="1261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/>
              </a:rPr>
            </a:br>
            <a:endParaRPr lang="ru-RU" sz="1400" dirty="0"/>
          </a:p>
        </p:txBody>
      </p:sp>
      <p:sp>
        <p:nvSpPr>
          <p:cNvPr id="52" name="CustomShape 1"/>
          <p:cNvSpPr/>
          <p:nvPr/>
        </p:nvSpPr>
        <p:spPr>
          <a:xfrm>
            <a:off x="6228184" y="332656"/>
            <a:ext cx="2410200" cy="943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07504" y="4495559"/>
            <a:ext cx="3318038" cy="12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ru-RU" sz="1400" dirty="0"/>
          </a:p>
        </p:txBody>
      </p:sp>
      <p:sp>
        <p:nvSpPr>
          <p:cNvPr id="18" name="TextBox 15"/>
          <p:cNvSpPr txBox="1"/>
          <p:nvPr/>
        </p:nvSpPr>
        <p:spPr>
          <a:xfrm>
            <a:off x="630872" y="219219"/>
            <a:ext cx="788225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Aft>
                <a:spcPts val="0"/>
              </a:spcAft>
              <a:tabLst>
                <a:tab pos="457200" algn="l"/>
              </a:tabLst>
            </a:pPr>
            <a:r>
              <a:rPr lang="ru-RU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Вводная часть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БЮДЖЕТ 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форма образования и расходования денежных</a:t>
            </a:r>
            <a:r>
              <a:rPr 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средств, предназначенных для финансового обеспечения задач и функций местного самоуправления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Доходная часть бюджета </a:t>
            </a:r>
            <a:r>
              <a:rPr 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источники денежных средств бюджета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Расходная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часть</a:t>
            </a:r>
            <a:r>
              <a:rPr lang="ru-RU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бюджета </a:t>
            </a:r>
            <a:r>
              <a:rPr 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показывает, на какие цела направляются аккумулированные средства.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Структура расходной части бюджета определяется актуальностью поставленных задач и способами их решения в соответствие с концепцией бюджетной политики.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Сбалансированный бюджет –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расходы бюджета равны доходам, оптимальный вариант.</a:t>
            </a: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Дефицитный бюджет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– расходы бюджета превышают доходы, покрывается за счет привлечения дополнительных источников финансирования.</a:t>
            </a: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Источники финансирования дефицита бюджета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Бюджетные кредиты, полученные от бюджетов других уровней бюджетной 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системы РФ.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Кредиты, полученные  от кредитных организаций.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Изменение остатков средств на счетах по учету средств местного бюджета.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Профицитный бюджет –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доходы бюджета превышают расходы.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Муниципальный долг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– совокупность долговых обязательств муниципального образования.</a:t>
            </a:r>
            <a:r>
              <a:rPr lang="ru-RU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24702" y="6305040"/>
            <a:ext cx="9143280" cy="540000"/>
            <a:chOff x="0" y="1465649"/>
            <a:chExt cx="3707904" cy="76098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1628800"/>
              <a:ext cx="3707904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1465649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1935967"/>
              <a:ext cx="3707904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1772816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2082620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66" name="CustomShape 15"/>
          <p:cNvSpPr/>
          <p:nvPr/>
        </p:nvSpPr>
        <p:spPr>
          <a:xfrm>
            <a:off x="7315200" y="648072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chemeClr val="bg1"/>
                </a:solidFill>
                <a:latin typeface="Calibri"/>
              </a:rPr>
              <a:t>4</a:t>
            </a:fld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0" y="288000"/>
            <a:ext cx="9144000" cy="720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Показатели исполнения муниципальных программ 
в </a:t>
            </a:r>
            <a:r>
              <a:rPr lang="ru-RU" sz="2000" b="1" dirty="0" smtClean="0">
                <a:latin typeface="Times New Roman"/>
              </a:rPr>
              <a:t>2017 </a:t>
            </a:r>
            <a:r>
              <a:rPr lang="ru-RU" sz="2000" b="1" dirty="0">
                <a:latin typeface="Times New Roman"/>
              </a:rPr>
              <a:t>году и плановые</a:t>
            </a:r>
            <a:r>
              <a:rPr lang="ru-RU" sz="2200" b="1" dirty="0">
                <a:latin typeface="Times New Roman"/>
              </a:rPr>
              <a:t> </a:t>
            </a:r>
            <a:r>
              <a:rPr lang="ru-RU" sz="2000" b="1" dirty="0">
                <a:latin typeface="Times New Roman"/>
              </a:rPr>
              <a:t>показатели на </a:t>
            </a:r>
            <a:r>
              <a:rPr lang="ru-RU" sz="2000" b="1" dirty="0" smtClean="0">
                <a:latin typeface="Times New Roman"/>
              </a:rPr>
              <a:t>2019-2021 </a:t>
            </a:r>
            <a:r>
              <a:rPr lang="ru-RU" sz="2000" b="1" dirty="0">
                <a:latin typeface="Times New Roman"/>
              </a:rPr>
              <a:t>годы</a:t>
            </a:r>
            <a:endParaRPr sz="2000" b="1" dirty="0">
              <a:latin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691126"/>
              </p:ext>
            </p:extLst>
          </p:nvPr>
        </p:nvGraphicFramePr>
        <p:xfrm>
          <a:off x="215515" y="1268760"/>
          <a:ext cx="8604957" cy="3503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64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целевого показателя </a:t>
                      </a:r>
                      <a:endParaRPr lang="ru-RU" sz="14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38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 Муниципальная программа «Строительство, реконструкция и капитальный ремонт объектов муниципального образования городской округ Керчь Республики </a:t>
                      </a: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Крым»,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79 674,6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105 974,2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95 497,4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59 533,6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4 781,5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590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проектов и площадь отремонтированных учреждений дошкольного, общего и дополнительного образования, учреждений культуры и административных зданий г. Керчи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шт.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4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6369,5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м.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10671,1 кв. м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10946,0 </a:t>
                      </a:r>
                      <a:r>
                        <a:rPr lang="ru-RU" sz="120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300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8319,8 </a:t>
                      </a:r>
                      <a:r>
                        <a:rPr lang="ru-RU" sz="130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м.</a:t>
                      </a:r>
                      <a:endParaRPr lang="ru-RU" sz="13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ustomShape 15">
            <a:extLst>
              <a:ext uri="{FF2B5EF4-FFF2-40B4-BE49-F238E27FC236}">
                <a16:creationId xmlns="" xmlns:a16="http://schemas.microsoft.com/office/drawing/2014/main" id="{F17C452E-30C9-417D-8287-1B7DF9E71643}"/>
              </a:ext>
            </a:extLst>
          </p:cNvPr>
          <p:cNvSpPr/>
          <p:nvPr/>
        </p:nvSpPr>
        <p:spPr>
          <a:xfrm>
            <a:off x="7315200" y="648072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rgbClr val="000000"/>
                </a:solidFill>
                <a:latin typeface="Calibri"/>
              </a:rPr>
              <a:t>40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77285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595868"/>
              </p:ext>
            </p:extLst>
          </p:nvPr>
        </p:nvGraphicFramePr>
        <p:xfrm>
          <a:off x="179512" y="332656"/>
          <a:ext cx="8712969" cy="5221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1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64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целевого показателя </a:t>
                      </a:r>
                      <a:endParaRPr lang="ru-RU" sz="14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4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 Муниципальная программа муниципального образования городской округ Керчь Республики Крым «</a:t>
                      </a: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образования»,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1 090 545,7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1 314 604,1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1 256 672,6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1 338 352,7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1 250 815,5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4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Удовлетворенность населения качеством дошкольного образования, от общего числа опрошенных родителей, %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98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98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98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98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4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созданных мест для детей в дошкольных образовательных учреждениях, ед.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100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25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-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4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муниципальных  </a:t>
                      </a: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дошкольных образовательных 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учреждений,  в которых улучшена  материально-техническая  база, %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4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муниципальных общеобразовательных учреждений обеспеченных системами видеонаблюдения, %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24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ustomShape 15">
            <a:extLst>
              <a:ext uri="{FF2B5EF4-FFF2-40B4-BE49-F238E27FC236}">
                <a16:creationId xmlns="" xmlns:a16="http://schemas.microsoft.com/office/drawing/2014/main" id="{164FBDD2-603F-4C3D-A212-BE7F902587F4}"/>
              </a:ext>
            </a:extLst>
          </p:cNvPr>
          <p:cNvSpPr/>
          <p:nvPr/>
        </p:nvSpPr>
        <p:spPr>
          <a:xfrm>
            <a:off x="7315200" y="648072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rgbClr val="000000"/>
                </a:solidFill>
                <a:latin typeface="Calibri"/>
              </a:rPr>
              <a:t>41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36154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621234"/>
              </p:ext>
            </p:extLst>
          </p:nvPr>
        </p:nvGraphicFramePr>
        <p:xfrm>
          <a:off x="179512" y="404664"/>
          <a:ext cx="8712969" cy="5668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1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64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целевого показателя </a:t>
                      </a:r>
                      <a:endParaRPr lang="ru-RU" sz="14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4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Муниципальная программа муниципального образования городской округ Керчь Республики Крым «Развитие культуры</a:t>
                      </a: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»,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171 354,8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187 996,3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204 151,7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251 470,7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188 398,2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08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мероприятий, проведенных в культурной сфере, ед.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325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265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270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280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-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4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выполненных мероприятий по улучшению материально-технической базы в культурной сфере, ед.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31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32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33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38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-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0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приобретенных основных средств в образовательных учреждениях сферы культуры , ед.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350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150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155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155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-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0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работников образовательных учреждений сферы культуры, прошедших курсы повышения квалификации, чел.</a:t>
                      </a:r>
                      <a:endParaRPr lang="ru-RU" sz="1400" kern="15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12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13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13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13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-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886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мероприятий и конкурсов в образовательных учреждениях сферы культуры, проведенных в соответствии с планом, ед.</a:t>
                      </a:r>
                      <a:endParaRPr lang="ru-RU" sz="1400" kern="15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150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15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20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25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-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CustomShape 15">
            <a:extLst>
              <a:ext uri="{FF2B5EF4-FFF2-40B4-BE49-F238E27FC236}">
                <a16:creationId xmlns="" xmlns:a16="http://schemas.microsoft.com/office/drawing/2014/main" id="{18C9AA1A-6D40-438E-B911-C8697DB72E9F}"/>
              </a:ext>
            </a:extLst>
          </p:cNvPr>
          <p:cNvSpPr/>
          <p:nvPr/>
        </p:nvSpPr>
        <p:spPr>
          <a:xfrm>
            <a:off x="7315200" y="648072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rgbClr val="000000"/>
                </a:solidFill>
                <a:latin typeface="Calibri"/>
              </a:rPr>
              <a:t>42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0002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354335"/>
              </p:ext>
            </p:extLst>
          </p:nvPr>
        </p:nvGraphicFramePr>
        <p:xfrm>
          <a:off x="179512" y="332656"/>
          <a:ext cx="8712969" cy="6288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1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64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целевого показателя </a:t>
                      </a:r>
                      <a:endParaRPr lang="ru-RU" sz="14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4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 Муниципальная программа «Безопасность жизнедеятельности населения муниципального образования городской округ Керчь Республики </a:t>
                      </a: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Крым»,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610,2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4 177,5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4 086,0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0,0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4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 Муниципальная программа «Развитие единой дежурно- диспетчерской службы», тыс. рублей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4 762,0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5 374,9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5 126,4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5 310,3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5 485,4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4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 Муниципальная программа «Профилактика терроризма и экстремизма на территории муниципального образования городской округ </a:t>
                      </a: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Керчь Республики Крым»,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4 479,5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11 896,1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10 023,9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247,8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96,8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51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 </a:t>
                      </a: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«Управление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муниципальными </a:t>
                      </a: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финансами»,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9 947,0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10 321,4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10 321,4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10 321,4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10 321,4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1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 Муниципальная программа «Эффективное управление и распоряжение муниципальным имуществом муниципального образования городской округ Керчь Республики Крым на 2016-2020 годы», тыс. рублей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112,2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401,8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500,0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500,0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500,0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CustomShape 15">
            <a:extLst>
              <a:ext uri="{FF2B5EF4-FFF2-40B4-BE49-F238E27FC236}">
                <a16:creationId xmlns="" xmlns:a16="http://schemas.microsoft.com/office/drawing/2014/main" id="{A43DBCDB-91FC-412A-84AD-7882F8A252F3}"/>
              </a:ext>
            </a:extLst>
          </p:cNvPr>
          <p:cNvSpPr/>
          <p:nvPr/>
        </p:nvSpPr>
        <p:spPr>
          <a:xfrm>
            <a:off x="7315200" y="648072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rgbClr val="000000"/>
                </a:solidFill>
                <a:latin typeface="Calibri"/>
              </a:rPr>
              <a:t>43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6431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84273"/>
              </p:ext>
            </p:extLst>
          </p:nvPr>
        </p:nvGraphicFramePr>
        <p:xfrm>
          <a:off x="251520" y="332656"/>
          <a:ext cx="8712969" cy="60208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64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целевого показателя </a:t>
                      </a:r>
                      <a:endParaRPr lang="ru-RU" sz="14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4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«Социальная защита населения муниципального образования городской округ Керчь Республики </a:t>
                      </a: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Крым»,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799 785,4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490 383,0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423 626,7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475 702,9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529 852,8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4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муниципального образования городской округ Керчь Республики Крым "Развитие муниципального пассажирского транспорта муниципального образования городской округ Керчь Республики </a:t>
                      </a: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Крым",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96 751,7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162 014,5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301 561,4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14 856,2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3 714,0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64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11. Муниципальная программа "Формирование современной городской среды на территории муниципального образования городской округ Керчь Республики Крым на 2018-2022 годы», тыс. рублей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*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130 000,0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-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-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-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4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городской округ Керчь Республики </a:t>
                      </a: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Крым»,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29 553,6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7 824,2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7 805,0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5 714,0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5 545,0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4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архивного дела в муниципальном образовании городской округ Керчь Республики </a:t>
                      </a: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Крым»,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12 563,0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14 183,0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11 864,6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12 408,5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12 971,3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CustomShape 15">
            <a:extLst>
              <a:ext uri="{FF2B5EF4-FFF2-40B4-BE49-F238E27FC236}">
                <a16:creationId xmlns="" xmlns:a16="http://schemas.microsoft.com/office/drawing/2014/main" id="{AE80ADD5-B9D7-4B76-929C-9B6C065E9351}"/>
              </a:ext>
            </a:extLst>
          </p:cNvPr>
          <p:cNvSpPr/>
          <p:nvPr/>
        </p:nvSpPr>
        <p:spPr>
          <a:xfrm>
            <a:off x="7315200" y="648072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rgbClr val="000000"/>
                </a:solidFill>
                <a:latin typeface="Calibri"/>
              </a:rPr>
              <a:t>44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9764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09996"/>
              </p:ext>
            </p:extLst>
          </p:nvPr>
        </p:nvGraphicFramePr>
        <p:xfrm>
          <a:off x="251520" y="332656"/>
          <a:ext cx="8712969" cy="3588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64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целевого показателя </a:t>
                      </a:r>
                      <a:endParaRPr lang="ru-RU" sz="14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4307" marR="24307" marT="24307" marB="24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4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жилищно-коммунального хозяйства муниципального образования городской округ Керчь Республика </a:t>
                      </a: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Крым»,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343 459,8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283 402,4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512 596,0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605 625,2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568 278,3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4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15.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«Развития военно-патриотического воспитания и гражданской активности молодёжи</a:t>
                      </a:r>
                      <a:r>
                        <a:rPr lang="ru-RU" sz="1400" kern="15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муниципального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образования городской округ Керчь Республики </a:t>
                      </a: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Крым»,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-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2 743,7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2 914,3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2 914,3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2 914,3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4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16.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Муниципальная программа «Газификация муниципального образования городской округ Керчь Республики </a:t>
                      </a: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Крым», </a:t>
                      </a: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3 000,0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9 623,3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9 392,3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Mangal"/>
                        </a:rPr>
                        <a:t>58 016,4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9525" algn="r"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12 741,3</a:t>
                      </a:r>
                      <a:endParaRPr lang="ru-RU" sz="1400" kern="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CustomShape 15">
            <a:extLst>
              <a:ext uri="{FF2B5EF4-FFF2-40B4-BE49-F238E27FC236}">
                <a16:creationId xmlns="" xmlns:a16="http://schemas.microsoft.com/office/drawing/2014/main" id="{B8B67BA8-2DA8-4D39-BA82-FB707DEF98F6}"/>
              </a:ext>
            </a:extLst>
          </p:cNvPr>
          <p:cNvSpPr/>
          <p:nvPr/>
        </p:nvSpPr>
        <p:spPr>
          <a:xfrm>
            <a:off x="7315200" y="648072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rgbClr val="000000"/>
                </a:solidFill>
                <a:latin typeface="Calibri"/>
              </a:rPr>
              <a:t>45</a:t>
            </a:fld>
            <a:endParaRPr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7690"/>
            <a:ext cx="2245501" cy="211604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63712"/>
            <a:ext cx="2160240" cy="211030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86946"/>
            <a:ext cx="2200847" cy="206383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6350783"/>
            <a:ext cx="21602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 летчикам,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сражавшимся в небе Керчи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6358347"/>
            <a:ext cx="2088232" cy="425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Братская могила советских воинов 1943-1944 гг.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6237312"/>
            <a:ext cx="2088232" cy="425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 партизанам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Старокарантинских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каменоломен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2162" y="3831664"/>
            <a:ext cx="85689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Муниципальная программа не реализуется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649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38229" y="1233436"/>
            <a:ext cx="1944216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1540" y="2924944"/>
            <a:ext cx="1944216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8229" y="5085184"/>
            <a:ext cx="1944216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CustomShape 1"/>
          <p:cNvSpPr/>
          <p:nvPr/>
        </p:nvSpPr>
        <p:spPr>
          <a:xfrm>
            <a:off x="0" y="260648"/>
            <a:ext cx="9143999" cy="57606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/>
              </a:rPr>
              <a:t>7.  Межбюджетные трансферты</a:t>
            </a:r>
            <a:endParaRPr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16399" y="1157128"/>
            <a:ext cx="5328544" cy="123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</a:rPr>
              <a:t>от лат. </a:t>
            </a:r>
            <a:r>
              <a:rPr lang="ru-RU" sz="1400" i="1" dirty="0">
                <a:solidFill>
                  <a:schemeClr val="tx1"/>
                </a:solidFill>
                <a:latin typeface="Times New Roman"/>
              </a:rPr>
              <a:t>dotatio</a:t>
            </a:r>
            <a:r>
              <a:rPr lang="ru-RU" sz="1400" dirty="0">
                <a:solidFill>
                  <a:schemeClr val="tx1"/>
                </a:solidFill>
                <a:latin typeface="Times New Roman"/>
              </a:rPr>
              <a:t> — дар, пожертвование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</a:rPr>
              <a:t>межбюджетные трансферты, предоставляемые на безвозмездной и безвозвратной основе без определения конкретной цели их использования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</a:rPr>
              <a:t>аналогия семейного бюджета – вы даете своему ребенку деньги.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2792593"/>
            <a:ext cx="5328544" cy="1268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</a:rPr>
              <a:t>от лат. subsidium — помощь, поддержка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</a:rPr>
              <a:t>межбюджетные трансферты, предоставляемые в целях софинансирования расходных обязательств нижестоящего бюджета</a:t>
            </a:r>
          </a:p>
          <a:p>
            <a:pPr>
              <a:buFont typeface="Arial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</a:rPr>
              <a:t>аналогия семейного бюджета – вы «добавляете» денег для того, чтобы ваш ребенок купил себе новый телефон, а остальные он накопил сам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4535019"/>
            <a:ext cx="5328544" cy="2055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buFont typeface="Arial"/>
              <a:buChar char="•"/>
            </a:pPr>
            <a:endParaRPr lang="ru-RU" sz="1400" dirty="0">
              <a:solidFill>
                <a:schemeClr val="tx1"/>
              </a:solidFill>
              <a:latin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</a:rPr>
              <a:t>от лат. </a:t>
            </a:r>
            <a:r>
              <a:rPr lang="ru-RU" sz="1400" i="1" dirty="0">
                <a:solidFill>
                  <a:schemeClr val="tx1"/>
                </a:solidFill>
                <a:latin typeface="Times New Roman"/>
              </a:rPr>
              <a:t>subvenire</a:t>
            </a:r>
            <a:r>
              <a:rPr lang="ru-RU" sz="1400" dirty="0">
                <a:solidFill>
                  <a:schemeClr val="tx1"/>
                </a:solidFill>
                <a:latin typeface="Times New Roman"/>
              </a:rPr>
              <a:t> — приходить на помощь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</a:rPr>
  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</a:rPr>
              <a:t>аналогия семейного бюджета - вы даете своему ребенку деньги и посылаете его в магазин купить продукты (по списку).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6855" y="1444814"/>
            <a:ext cx="108696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Дотации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9159" y="3138919"/>
            <a:ext cx="140235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Субсидии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5780" y="5296562"/>
            <a:ext cx="141573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Субвенция</a:t>
            </a:r>
          </a:p>
        </p:txBody>
      </p:sp>
      <p:sp>
        <p:nvSpPr>
          <p:cNvPr id="18" name="CustomShape 15">
            <a:extLst>
              <a:ext uri="{FF2B5EF4-FFF2-40B4-BE49-F238E27FC236}">
                <a16:creationId xmlns="" xmlns:a16="http://schemas.microsoft.com/office/drawing/2014/main" id="{FF78B419-CC9B-445A-ABA4-DB78E6748B7D}"/>
              </a:ext>
            </a:extLst>
          </p:cNvPr>
          <p:cNvSpPr/>
          <p:nvPr/>
        </p:nvSpPr>
        <p:spPr>
          <a:xfrm>
            <a:off x="7315200" y="648072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rgbClr val="000000"/>
                </a:solidFill>
                <a:latin typeface="Calibri"/>
              </a:rPr>
              <a:t>46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4122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72774222"/>
              </p:ext>
            </p:extLst>
          </p:nvPr>
        </p:nvGraphicFramePr>
        <p:xfrm>
          <a:off x="467544" y="983060"/>
          <a:ext cx="7992888" cy="515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stomShape 1"/>
          <p:cNvSpPr/>
          <p:nvPr/>
        </p:nvSpPr>
        <p:spPr>
          <a:xfrm>
            <a:off x="1" y="406996"/>
            <a:ext cx="9143999" cy="57606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Межбюджетные трансферты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2017-2021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гг.</a:t>
            </a:r>
            <a:endParaRPr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-5400000">
            <a:off x="-242663" y="298707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6" name="CustomShape 15">
            <a:extLst>
              <a:ext uri="{FF2B5EF4-FFF2-40B4-BE49-F238E27FC236}">
                <a16:creationId xmlns="" xmlns:a16="http://schemas.microsoft.com/office/drawing/2014/main" id="{2EA340E1-553B-47CB-801D-454F67B075E4}"/>
              </a:ext>
            </a:extLst>
          </p:cNvPr>
          <p:cNvSpPr/>
          <p:nvPr/>
        </p:nvSpPr>
        <p:spPr>
          <a:xfrm>
            <a:off x="7315200" y="648072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rgbClr val="000000"/>
                </a:solidFill>
                <a:latin typeface="Calibri"/>
              </a:rPr>
              <a:t>47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5955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7019195" y="649368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7FC1C15-4E84-408B-B545-B4E11625C9E0}" type="slidenum">
              <a:rPr lang="ru-RU" sz="1200">
                <a:solidFill>
                  <a:srgbClr val="000000"/>
                </a:solidFill>
                <a:latin typeface="Calibri"/>
              </a:rPr>
              <a:t>48</a:t>
            </a:fld>
            <a:endParaRPr dirty="0"/>
          </a:p>
        </p:txBody>
      </p:sp>
      <p:sp>
        <p:nvSpPr>
          <p:cNvPr id="322" name="TextShape 2"/>
          <p:cNvSpPr txBox="1"/>
          <p:nvPr/>
        </p:nvSpPr>
        <p:spPr>
          <a:xfrm>
            <a:off x="216000" y="288000"/>
            <a:ext cx="8712000" cy="6432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КОНТАКТНАЯ ИНФОРМАЦИЯ: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Финансовое управление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Администрации города Керчи Республики Крым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Начальник – Плужникова Галина Михайловна</a:t>
            </a:r>
            <a:endParaRPr dirty="0"/>
          </a:p>
          <a:p>
            <a:pPr>
              <a:lnSpc>
                <a:spcPct val="100000"/>
              </a:lnSpc>
            </a:pPr>
            <a:endParaRPr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dirty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Адрес: город  Керчь, ул. Кирова, 5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Телефон – 3(6561) 2-13-71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E-mail –</a:t>
            </a:r>
            <a:r>
              <a:rPr lang="en-US" sz="2000" b="1" dirty="0">
                <a:latin typeface="Times New Roman"/>
              </a:rPr>
              <a:t>Gorfy@yandex.ru</a:t>
            </a:r>
            <a:r>
              <a:rPr lang="ru-RU" sz="2000" b="1" dirty="0">
                <a:latin typeface="Times New Roman"/>
              </a:rPr>
              <a:t> </a:t>
            </a:r>
            <a:endParaRPr dirty="0"/>
          </a:p>
          <a:p>
            <a:pPr algn="r"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График работы: понедельник-четверг 
с 8.00 до 12.00, с 12.45 до 17.00</a:t>
            </a:r>
          </a:p>
          <a:p>
            <a:pPr algn="r"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пятница</a:t>
            </a:r>
          </a:p>
          <a:p>
            <a:pPr algn="r">
              <a:lnSpc>
                <a:spcPct val="100000"/>
              </a:lnSpc>
            </a:pPr>
            <a:r>
              <a:rPr lang="ru-RU" b="1" dirty="0">
                <a:latin typeface="Times New Roman"/>
              </a:rPr>
              <a:t>с 8.00 до 12.00, с 12.45 до 15.45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ru-RU" sz="2000" b="1" dirty="0">
                <a:latin typeface="Times New Roman"/>
              </a:rPr>
              <a:t>График приема: среда с 14.00 до 17.00, </a:t>
            </a:r>
            <a:br>
              <a:rPr lang="ru-RU" sz="2000" b="1" dirty="0">
                <a:latin typeface="Times New Roman"/>
              </a:rPr>
            </a:br>
            <a:r>
              <a:rPr lang="ru-RU" sz="2000" b="1" dirty="0">
                <a:latin typeface="Times New Roman"/>
              </a:rPr>
              <a:t>ул. Кирова, 5 каб. 204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92303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Прямая со стрелкой 68">
            <a:extLst>
              <a:ext uri="{FF2B5EF4-FFF2-40B4-BE49-F238E27FC236}">
                <a16:creationId xmlns="" xmlns:a16="http://schemas.microsoft.com/office/drawing/2014/main" id="{1A1FC239-662B-48C8-A0F7-E4233495DFB5}"/>
              </a:ext>
            </a:extLst>
          </p:cNvPr>
          <p:cNvCxnSpPr>
            <a:cxnSpLocks/>
          </p:cNvCxnSpPr>
          <p:nvPr/>
        </p:nvCxnSpPr>
        <p:spPr>
          <a:xfrm flipV="1">
            <a:off x="3942612" y="3717032"/>
            <a:ext cx="0" cy="417345"/>
          </a:xfrm>
          <a:prstGeom prst="straightConnector1">
            <a:avLst/>
          </a:prstGeom>
          <a:ln w="63500" cmpd="dbl">
            <a:solidFill>
              <a:schemeClr val="tx1">
                <a:lumMod val="95000"/>
                <a:lumOff val="5000"/>
              </a:schemeClr>
            </a:solidFill>
            <a:prstDash val="soli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285EB68B-AD3B-4603-889C-FBD9EA921420}"/>
              </a:ext>
            </a:extLst>
          </p:cNvPr>
          <p:cNvCxnSpPr>
            <a:cxnSpLocks/>
          </p:cNvCxnSpPr>
          <p:nvPr/>
        </p:nvCxnSpPr>
        <p:spPr>
          <a:xfrm flipV="1">
            <a:off x="1304535" y="2457857"/>
            <a:ext cx="0" cy="576064"/>
          </a:xfrm>
          <a:prstGeom prst="straightConnector1">
            <a:avLst/>
          </a:prstGeom>
          <a:ln w="63500" cmpd="dbl">
            <a:solidFill>
              <a:schemeClr val="tx1">
                <a:lumMod val="95000"/>
                <a:lumOff val="5000"/>
              </a:schemeClr>
            </a:solidFill>
            <a:prstDash val="soli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569F300E-785A-4962-8338-36C2687CB8B6}"/>
              </a:ext>
            </a:extLst>
          </p:cNvPr>
          <p:cNvCxnSpPr>
            <a:cxnSpLocks/>
          </p:cNvCxnSpPr>
          <p:nvPr/>
        </p:nvCxnSpPr>
        <p:spPr>
          <a:xfrm flipV="1">
            <a:off x="3419872" y="2457857"/>
            <a:ext cx="0" cy="612020"/>
          </a:xfrm>
          <a:prstGeom prst="straightConnector1">
            <a:avLst/>
          </a:prstGeom>
          <a:ln w="63500" cmpd="dbl">
            <a:solidFill>
              <a:schemeClr val="tx1">
                <a:lumMod val="95000"/>
                <a:lumOff val="5000"/>
              </a:schemeClr>
            </a:solidFill>
            <a:prstDash val="soli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="" xmlns:a16="http://schemas.microsoft.com/office/drawing/2014/main" id="{6F54F9F6-B251-4112-93FE-1D3C17F77AF0}"/>
              </a:ext>
            </a:extLst>
          </p:cNvPr>
          <p:cNvCxnSpPr>
            <a:cxnSpLocks/>
          </p:cNvCxnSpPr>
          <p:nvPr/>
        </p:nvCxnSpPr>
        <p:spPr>
          <a:xfrm flipV="1">
            <a:off x="6192180" y="2457857"/>
            <a:ext cx="0" cy="309289"/>
          </a:xfrm>
          <a:prstGeom prst="straightConnector1">
            <a:avLst/>
          </a:prstGeom>
          <a:ln w="63500" cmpd="dbl">
            <a:solidFill>
              <a:schemeClr val="tx1">
                <a:lumMod val="95000"/>
                <a:lumOff val="5000"/>
              </a:schemeClr>
            </a:solidFill>
            <a:prstDash val="soli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03321184-D192-423C-8772-FEE0981EEE04}"/>
              </a:ext>
            </a:extLst>
          </p:cNvPr>
          <p:cNvCxnSpPr>
            <a:cxnSpLocks/>
          </p:cNvCxnSpPr>
          <p:nvPr/>
        </p:nvCxnSpPr>
        <p:spPr>
          <a:xfrm flipH="1" flipV="1">
            <a:off x="8100389" y="2457857"/>
            <a:ext cx="1" cy="309289"/>
          </a:xfrm>
          <a:prstGeom prst="straightConnector1">
            <a:avLst/>
          </a:prstGeom>
          <a:ln w="63500" cmpd="dbl">
            <a:solidFill>
              <a:schemeClr val="tx1">
                <a:lumMod val="95000"/>
                <a:lumOff val="5000"/>
              </a:schemeClr>
            </a:solidFill>
            <a:prstDash val="soli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="" xmlns:a16="http://schemas.microsoft.com/office/drawing/2014/main" id="{E862B6CC-13A1-4371-8A84-2F114E946EA4}"/>
              </a:ext>
            </a:extLst>
          </p:cNvPr>
          <p:cNvCxnSpPr>
            <a:cxnSpLocks/>
          </p:cNvCxnSpPr>
          <p:nvPr/>
        </p:nvCxnSpPr>
        <p:spPr>
          <a:xfrm flipV="1">
            <a:off x="3266410" y="5282744"/>
            <a:ext cx="0" cy="309289"/>
          </a:xfrm>
          <a:prstGeom prst="straightConnector1">
            <a:avLst/>
          </a:prstGeom>
          <a:ln w="63500" cmpd="dbl">
            <a:solidFill>
              <a:schemeClr val="tx1">
                <a:lumMod val="95000"/>
                <a:lumOff val="5000"/>
              </a:schemeClr>
            </a:solidFill>
            <a:prstDash val="soli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="" xmlns:a16="http://schemas.microsoft.com/office/drawing/2014/main" id="{12D65E54-1933-4698-9EA8-05479ABBC044}"/>
              </a:ext>
            </a:extLst>
          </p:cNvPr>
          <p:cNvCxnSpPr>
            <a:cxnSpLocks/>
          </p:cNvCxnSpPr>
          <p:nvPr/>
        </p:nvCxnSpPr>
        <p:spPr>
          <a:xfrm flipV="1">
            <a:off x="4558881" y="5290680"/>
            <a:ext cx="0" cy="309289"/>
          </a:xfrm>
          <a:prstGeom prst="straightConnector1">
            <a:avLst/>
          </a:prstGeom>
          <a:ln w="63500" cmpd="dbl">
            <a:solidFill>
              <a:schemeClr val="tx1">
                <a:lumMod val="95000"/>
                <a:lumOff val="5000"/>
              </a:schemeClr>
            </a:solidFill>
            <a:prstDash val="soli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="" xmlns:a16="http://schemas.microsoft.com/office/drawing/2014/main" id="{D00198F5-38A4-4532-99D0-A01055D15471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6539573" y="5238237"/>
            <a:ext cx="0" cy="180000"/>
          </a:xfrm>
          <a:prstGeom prst="straightConnector1">
            <a:avLst/>
          </a:prstGeom>
          <a:ln w="63500" cmpd="dbl">
            <a:solidFill>
              <a:schemeClr val="tx1">
                <a:lumMod val="95000"/>
                <a:lumOff val="5000"/>
              </a:schemeClr>
            </a:solidFill>
            <a:prstDash val="soli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stomShape 1">
            <a:extLst>
              <a:ext uri="{FF2B5EF4-FFF2-40B4-BE49-F238E27FC236}">
                <a16:creationId xmlns="" xmlns:a16="http://schemas.microsoft.com/office/drawing/2014/main" id="{45D8A69C-0729-4BE6-A5B1-FB16430B2FDF}"/>
              </a:ext>
            </a:extLst>
          </p:cNvPr>
          <p:cNvSpPr/>
          <p:nvPr/>
        </p:nvSpPr>
        <p:spPr>
          <a:xfrm>
            <a:off x="10614" y="188640"/>
            <a:ext cx="9133385" cy="50405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Структура бюджетной системы Российской Федерации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: один верхний угол скругленный, другой — усеченный 9">
            <a:extLst>
              <a:ext uri="{FF2B5EF4-FFF2-40B4-BE49-F238E27FC236}">
                <a16:creationId xmlns="" xmlns:a16="http://schemas.microsoft.com/office/drawing/2014/main" id="{E7321DF2-F11C-41DF-9E0A-DE682A6BF04C}"/>
              </a:ext>
            </a:extLst>
          </p:cNvPr>
          <p:cNvSpPr/>
          <p:nvPr/>
        </p:nvSpPr>
        <p:spPr>
          <a:xfrm>
            <a:off x="210162" y="1742027"/>
            <a:ext cx="3600400" cy="715830"/>
          </a:xfrm>
          <a:prstGeom prst="snipRoundRect">
            <a:avLst>
              <a:gd name="adj1" fmla="val 50000"/>
              <a:gd name="adj2" fmla="val 50000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</p:txBody>
      </p:sp>
      <p:sp>
        <p:nvSpPr>
          <p:cNvPr id="11" name="Прямоугольник: один верхний угол скругленный, другой — усеченный 10">
            <a:extLst>
              <a:ext uri="{FF2B5EF4-FFF2-40B4-BE49-F238E27FC236}">
                <a16:creationId xmlns="" xmlns:a16="http://schemas.microsoft.com/office/drawing/2014/main" id="{1E970545-0B56-4AED-A134-B57B60EF8232}"/>
              </a:ext>
            </a:extLst>
          </p:cNvPr>
          <p:cNvSpPr/>
          <p:nvPr/>
        </p:nvSpPr>
        <p:spPr>
          <a:xfrm>
            <a:off x="5292080" y="1721394"/>
            <a:ext cx="3600400" cy="715830"/>
          </a:xfrm>
          <a:prstGeom prst="snipRoundRect">
            <a:avLst>
              <a:gd name="adj1" fmla="val 50000"/>
              <a:gd name="adj2" fmla="val 50000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</a:p>
        </p:txBody>
      </p:sp>
      <p:sp>
        <p:nvSpPr>
          <p:cNvPr id="12" name="Прямоугольник: скругленные верхние углы 11">
            <a:extLst>
              <a:ext uri="{FF2B5EF4-FFF2-40B4-BE49-F238E27FC236}">
                <a16:creationId xmlns="" xmlns:a16="http://schemas.microsoft.com/office/drawing/2014/main" id="{4D29CD0F-BAE8-4BCE-B0B1-624A8E640AB1}"/>
              </a:ext>
            </a:extLst>
          </p:cNvPr>
          <p:cNvSpPr/>
          <p:nvPr/>
        </p:nvSpPr>
        <p:spPr>
          <a:xfrm>
            <a:off x="151461" y="3093994"/>
            <a:ext cx="2268251" cy="479022"/>
          </a:xfrm>
          <a:prstGeom prst="round2SameRect">
            <a:avLst>
              <a:gd name="adj1" fmla="val 27614"/>
              <a:gd name="adj2" fmla="val 0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3" name="Прямоугольник: скругленные верхние углы 12">
            <a:extLst>
              <a:ext uri="{FF2B5EF4-FFF2-40B4-BE49-F238E27FC236}">
                <a16:creationId xmlns="" xmlns:a16="http://schemas.microsoft.com/office/drawing/2014/main" id="{0A7A3CAD-A4F7-4458-9296-A299B59B927B}"/>
              </a:ext>
            </a:extLst>
          </p:cNvPr>
          <p:cNvSpPr/>
          <p:nvPr/>
        </p:nvSpPr>
        <p:spPr>
          <a:xfrm>
            <a:off x="2928488" y="3108538"/>
            <a:ext cx="1946160" cy="608494"/>
          </a:xfrm>
          <a:prstGeom prst="round2SameRect">
            <a:avLst>
              <a:gd name="adj1" fmla="val 27614"/>
              <a:gd name="adj2" fmla="val 0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</a:t>
            </a:r>
          </a:p>
        </p:txBody>
      </p:sp>
      <p:sp>
        <p:nvSpPr>
          <p:cNvPr id="14" name="Прямоугольник: скругленные верхние углы 13">
            <a:extLst>
              <a:ext uri="{FF2B5EF4-FFF2-40B4-BE49-F238E27FC236}">
                <a16:creationId xmlns="" xmlns:a16="http://schemas.microsoft.com/office/drawing/2014/main" id="{EFCDA68E-C06A-4678-A36F-9C8618AB7C06}"/>
              </a:ext>
            </a:extLst>
          </p:cNvPr>
          <p:cNvSpPr/>
          <p:nvPr/>
        </p:nvSpPr>
        <p:spPr>
          <a:xfrm>
            <a:off x="5292080" y="2798315"/>
            <a:ext cx="1728192" cy="1173386"/>
          </a:xfrm>
          <a:prstGeom prst="round2SameRect">
            <a:avLst>
              <a:gd name="adj1" fmla="val 27614"/>
              <a:gd name="adj2" fmla="val 0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Государственные внебюджетные фонды</a:t>
            </a:r>
          </a:p>
        </p:txBody>
      </p:sp>
      <p:sp>
        <p:nvSpPr>
          <p:cNvPr id="15" name="Прямоугольник: скругленные верхние углы 14">
            <a:extLst>
              <a:ext uri="{FF2B5EF4-FFF2-40B4-BE49-F238E27FC236}">
                <a16:creationId xmlns="" xmlns:a16="http://schemas.microsoft.com/office/drawing/2014/main" id="{9D4A7558-FA09-4F7E-B832-69FDDE363159}"/>
              </a:ext>
            </a:extLst>
          </p:cNvPr>
          <p:cNvSpPr/>
          <p:nvPr/>
        </p:nvSpPr>
        <p:spPr>
          <a:xfrm>
            <a:off x="7092280" y="2807712"/>
            <a:ext cx="1850075" cy="1173386"/>
          </a:xfrm>
          <a:prstGeom prst="round2SameRect">
            <a:avLst>
              <a:gd name="adj1" fmla="val 27614"/>
              <a:gd name="adj2" fmla="val 0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Территориальные фонды обязательного медицинского страхования</a:t>
            </a:r>
          </a:p>
        </p:txBody>
      </p:sp>
      <p:sp>
        <p:nvSpPr>
          <p:cNvPr id="20" name="Прямоугольник: скругленные верхние углы 19">
            <a:extLst>
              <a:ext uri="{FF2B5EF4-FFF2-40B4-BE49-F238E27FC236}">
                <a16:creationId xmlns="" xmlns:a16="http://schemas.microsoft.com/office/drawing/2014/main" id="{FC49E47B-6F0C-4318-A4C7-98EEFA6B4102}"/>
              </a:ext>
            </a:extLst>
          </p:cNvPr>
          <p:cNvSpPr/>
          <p:nvPr/>
        </p:nvSpPr>
        <p:spPr>
          <a:xfrm>
            <a:off x="5405447" y="4518155"/>
            <a:ext cx="2268251" cy="720082"/>
          </a:xfrm>
          <a:prstGeom prst="round2SameRect">
            <a:avLst>
              <a:gd name="adj1" fmla="val 0"/>
              <a:gd name="adj2" fmla="val 36125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</a:p>
        </p:txBody>
      </p:sp>
      <p:sp>
        <p:nvSpPr>
          <p:cNvPr id="21" name="Прямоугольник: скругленные верхние углы 20">
            <a:extLst>
              <a:ext uri="{FF2B5EF4-FFF2-40B4-BE49-F238E27FC236}">
                <a16:creationId xmlns="" xmlns:a16="http://schemas.microsoft.com/office/drawing/2014/main" id="{9235E848-F0F3-4F70-A0E4-4D5C4F9399AA}"/>
              </a:ext>
            </a:extLst>
          </p:cNvPr>
          <p:cNvSpPr/>
          <p:nvPr/>
        </p:nvSpPr>
        <p:spPr>
          <a:xfrm>
            <a:off x="2699790" y="5619167"/>
            <a:ext cx="1110771" cy="576063"/>
          </a:xfrm>
          <a:prstGeom prst="round2SameRect">
            <a:avLst>
              <a:gd name="adj1" fmla="val 38315"/>
              <a:gd name="adj2" fmla="val 36125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Бюджеты районов</a:t>
            </a:r>
          </a:p>
        </p:txBody>
      </p:sp>
      <p:sp>
        <p:nvSpPr>
          <p:cNvPr id="22" name="Прямоугольник: скругленные верхние углы 21">
            <a:extLst>
              <a:ext uri="{FF2B5EF4-FFF2-40B4-BE49-F238E27FC236}">
                <a16:creationId xmlns="" xmlns:a16="http://schemas.microsoft.com/office/drawing/2014/main" id="{11085802-DA32-41CD-910A-AA1232977899}"/>
              </a:ext>
            </a:extLst>
          </p:cNvPr>
          <p:cNvSpPr/>
          <p:nvPr/>
        </p:nvSpPr>
        <p:spPr>
          <a:xfrm>
            <a:off x="4067944" y="5624469"/>
            <a:ext cx="1080120" cy="576064"/>
          </a:xfrm>
          <a:prstGeom prst="round2SameRect">
            <a:avLst>
              <a:gd name="adj1" fmla="val 38315"/>
              <a:gd name="adj2" fmla="val 36125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Бюджеты поселений</a:t>
            </a:r>
          </a:p>
        </p:txBody>
      </p:sp>
      <p:sp>
        <p:nvSpPr>
          <p:cNvPr id="23" name="Прямоугольник: скругленные верхние углы 22">
            <a:extLst>
              <a:ext uri="{FF2B5EF4-FFF2-40B4-BE49-F238E27FC236}">
                <a16:creationId xmlns="" xmlns:a16="http://schemas.microsoft.com/office/drawing/2014/main" id="{FD03DE4A-AA88-4D94-ACA1-E40DC4EEA31C}"/>
              </a:ext>
            </a:extLst>
          </p:cNvPr>
          <p:cNvSpPr/>
          <p:nvPr/>
        </p:nvSpPr>
        <p:spPr>
          <a:xfrm>
            <a:off x="5395693" y="5480451"/>
            <a:ext cx="2268252" cy="720082"/>
          </a:xfrm>
          <a:prstGeom prst="round2SameRect">
            <a:avLst>
              <a:gd name="adj1" fmla="val 38315"/>
              <a:gd name="adj2" fmla="val 36125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городской округ Керчь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FC23ECB7-48AD-46B2-957C-26B15F50FA0D}"/>
              </a:ext>
            </a:extLst>
          </p:cNvPr>
          <p:cNvCxnSpPr>
            <a:cxnSpLocks/>
          </p:cNvCxnSpPr>
          <p:nvPr/>
        </p:nvCxnSpPr>
        <p:spPr>
          <a:xfrm flipH="1" flipV="1">
            <a:off x="1264626" y="4206327"/>
            <a:ext cx="1690" cy="252000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D39F5916-BB26-4CB4-91B4-497E46D27F05}"/>
              </a:ext>
            </a:extLst>
          </p:cNvPr>
          <p:cNvCxnSpPr>
            <a:cxnSpLocks/>
          </p:cNvCxnSpPr>
          <p:nvPr/>
        </p:nvCxnSpPr>
        <p:spPr>
          <a:xfrm flipV="1">
            <a:off x="1264626" y="4155322"/>
            <a:ext cx="5228719" cy="2778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: скругленные верхние углы 15">
            <a:extLst>
              <a:ext uri="{FF2B5EF4-FFF2-40B4-BE49-F238E27FC236}">
                <a16:creationId xmlns="" xmlns:a16="http://schemas.microsoft.com/office/drawing/2014/main" id="{88F82BD9-C534-4E07-A572-6D7BF01E99A0}"/>
              </a:ext>
            </a:extLst>
          </p:cNvPr>
          <p:cNvSpPr/>
          <p:nvPr/>
        </p:nvSpPr>
        <p:spPr>
          <a:xfrm>
            <a:off x="155971" y="4518155"/>
            <a:ext cx="2268252" cy="720082"/>
          </a:xfrm>
          <a:prstGeom prst="round2SameRect">
            <a:avLst>
              <a:gd name="adj1" fmla="val 0"/>
              <a:gd name="adj2" fmla="val 36125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Бюджеты субъектов Российской Федерации (региональные бюджеты)</a:t>
            </a:r>
          </a:p>
        </p:txBody>
      </p:sp>
      <p:sp>
        <p:nvSpPr>
          <p:cNvPr id="19" name="Прямоугольник: скругленные верхние углы 18">
            <a:extLst>
              <a:ext uri="{FF2B5EF4-FFF2-40B4-BE49-F238E27FC236}">
                <a16:creationId xmlns="" xmlns:a16="http://schemas.microsoft.com/office/drawing/2014/main" id="{D6B651B0-37AE-4905-B2D6-E65C3FC16CA2}"/>
              </a:ext>
            </a:extLst>
          </p:cNvPr>
          <p:cNvSpPr/>
          <p:nvPr/>
        </p:nvSpPr>
        <p:spPr>
          <a:xfrm>
            <a:off x="2692285" y="4540257"/>
            <a:ext cx="2448272" cy="720082"/>
          </a:xfrm>
          <a:prstGeom prst="round2SameRect">
            <a:avLst>
              <a:gd name="adj1" fmla="val 0"/>
              <a:gd name="adj2" fmla="val 36125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муниципальных округов</a:t>
            </a:r>
          </a:p>
        </p:txBody>
      </p:sp>
      <p:sp>
        <p:nvSpPr>
          <p:cNvPr id="31" name="CustomShape 15">
            <a:extLst>
              <a:ext uri="{FF2B5EF4-FFF2-40B4-BE49-F238E27FC236}">
                <a16:creationId xmlns="" xmlns:a16="http://schemas.microsoft.com/office/drawing/2014/main" id="{D88772BF-C46A-4EFB-9BB6-DEA261EA4BC9}"/>
              </a:ext>
            </a:extLst>
          </p:cNvPr>
          <p:cNvSpPr/>
          <p:nvPr/>
        </p:nvSpPr>
        <p:spPr>
          <a:xfrm>
            <a:off x="7315200" y="648072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rgbClr val="000000"/>
                </a:solidFill>
                <a:latin typeface="Calibri"/>
              </a:rPr>
              <a:t>5</a:t>
            </a:fld>
            <a:endParaRPr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0" y="6288152"/>
            <a:ext cx="9143280" cy="540000"/>
            <a:chOff x="0" y="1465649"/>
            <a:chExt cx="3707904" cy="760987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0" y="1628800"/>
              <a:ext cx="3707904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0" y="1465649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0" y="1935967"/>
              <a:ext cx="3707904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0" y="1772816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0" y="2082620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cxnSp>
        <p:nvCxnSpPr>
          <p:cNvPr id="43" name="Прямая со стрелкой 42">
            <a:extLst>
              <a:ext uri="{FF2B5EF4-FFF2-40B4-BE49-F238E27FC236}">
                <a16:creationId xmlns="" xmlns:a16="http://schemas.microsoft.com/office/drawing/2014/main" id="{81478C0E-DFAD-41B8-A34C-20549427A1E8}"/>
              </a:ext>
            </a:extLst>
          </p:cNvPr>
          <p:cNvCxnSpPr/>
          <p:nvPr/>
        </p:nvCxnSpPr>
        <p:spPr>
          <a:xfrm flipV="1">
            <a:off x="6192180" y="1268761"/>
            <a:ext cx="0" cy="432000"/>
          </a:xfrm>
          <a:prstGeom prst="straightConnector1">
            <a:avLst/>
          </a:prstGeom>
          <a:ln w="63500" cmpd="dbl">
            <a:solidFill>
              <a:schemeClr val="tx1">
                <a:lumMod val="95000"/>
                <a:lumOff val="5000"/>
              </a:schemeClr>
            </a:solidFill>
            <a:prstDash val="soli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835696" y="836712"/>
            <a:ext cx="5479504" cy="432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="" xmlns:a16="http://schemas.microsoft.com/office/drawing/2014/main" id="{81478C0E-DFAD-41B8-A34C-20549427A1E8}"/>
              </a:ext>
            </a:extLst>
          </p:cNvPr>
          <p:cNvCxnSpPr/>
          <p:nvPr/>
        </p:nvCxnSpPr>
        <p:spPr>
          <a:xfrm flipV="1">
            <a:off x="2843808" y="1289394"/>
            <a:ext cx="0" cy="432000"/>
          </a:xfrm>
          <a:prstGeom prst="straightConnector1">
            <a:avLst/>
          </a:prstGeom>
          <a:ln w="63500" cmpd="dbl">
            <a:solidFill>
              <a:schemeClr val="tx1">
                <a:lumMod val="95000"/>
                <a:lumOff val="5000"/>
              </a:schemeClr>
            </a:solidFill>
            <a:prstDash val="soli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FC23ECB7-48AD-46B2-957C-26B15F50FA0D}"/>
              </a:ext>
            </a:extLst>
          </p:cNvPr>
          <p:cNvCxnSpPr>
            <a:cxnSpLocks/>
          </p:cNvCxnSpPr>
          <p:nvPr/>
        </p:nvCxnSpPr>
        <p:spPr>
          <a:xfrm flipH="1" flipV="1">
            <a:off x="6493345" y="4232727"/>
            <a:ext cx="1690" cy="252000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FC23ECB7-48AD-46B2-957C-26B15F50FA0D}"/>
              </a:ext>
            </a:extLst>
          </p:cNvPr>
          <p:cNvCxnSpPr>
            <a:cxnSpLocks/>
          </p:cNvCxnSpPr>
          <p:nvPr/>
        </p:nvCxnSpPr>
        <p:spPr>
          <a:xfrm flipH="1" flipV="1">
            <a:off x="3935007" y="4232727"/>
            <a:ext cx="1690" cy="252000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58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CFD8E401-EF9B-41EB-9447-3A41E9024BFD}"/>
              </a:ext>
            </a:extLst>
          </p:cNvPr>
          <p:cNvSpPr/>
          <p:nvPr/>
        </p:nvSpPr>
        <p:spPr>
          <a:xfrm>
            <a:off x="3563888" y="162152"/>
            <a:ext cx="1872208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прогноза социально-экономического развития города на очередной финансовый год и плановый период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A9D7D5B3-DE39-4136-B6D8-AB5C18813162}"/>
              </a:ext>
            </a:extLst>
          </p:cNvPr>
          <p:cNvSpPr/>
          <p:nvPr/>
        </p:nvSpPr>
        <p:spPr>
          <a:xfrm>
            <a:off x="5292080" y="1098256"/>
            <a:ext cx="1872208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документов и материалов, необходимых для формирования проекта бюджета города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E640B45F-7D68-4083-8CFB-24AFBEB9ECE0}"/>
              </a:ext>
            </a:extLst>
          </p:cNvPr>
          <p:cNvSpPr/>
          <p:nvPr/>
        </p:nvSpPr>
        <p:spPr>
          <a:xfrm>
            <a:off x="6660232" y="2492896"/>
            <a:ext cx="1872208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города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F0C35EBA-7883-4330-A673-D88A51E37695}"/>
              </a:ext>
            </a:extLst>
          </p:cNvPr>
          <p:cNvSpPr/>
          <p:nvPr/>
        </p:nvSpPr>
        <p:spPr>
          <a:xfrm>
            <a:off x="5292080" y="3905246"/>
            <a:ext cx="1872208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бюджета города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61FCC88F-7432-457F-B2A2-5ECA4ECD5A64}"/>
              </a:ext>
            </a:extLst>
          </p:cNvPr>
          <p:cNvSpPr/>
          <p:nvPr/>
        </p:nvSpPr>
        <p:spPr>
          <a:xfrm>
            <a:off x="3563888" y="4819646"/>
            <a:ext cx="1872208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города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D9445087-4658-401D-823A-328B68EA33C2}"/>
              </a:ext>
            </a:extLst>
          </p:cNvPr>
          <p:cNvSpPr/>
          <p:nvPr/>
        </p:nvSpPr>
        <p:spPr>
          <a:xfrm>
            <a:off x="1835696" y="3905246"/>
            <a:ext cx="1872208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бюджетного учета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368552BF-5004-4F29-BF7E-EAD087469878}"/>
              </a:ext>
            </a:extLst>
          </p:cNvPr>
          <p:cNvSpPr/>
          <p:nvPr/>
        </p:nvSpPr>
        <p:spPr>
          <a:xfrm>
            <a:off x="460619" y="2492896"/>
            <a:ext cx="1872208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города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F8ACCD8A-9AF2-41C7-8AF7-84D272A61D61}"/>
              </a:ext>
            </a:extLst>
          </p:cNvPr>
          <p:cNvSpPr/>
          <p:nvPr/>
        </p:nvSpPr>
        <p:spPr>
          <a:xfrm>
            <a:off x="1835696" y="1098256"/>
            <a:ext cx="1872208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осуществление муниципального финансового контроля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86D610D-E254-4734-8656-CBFACEE7A205}"/>
              </a:ext>
            </a:extLst>
          </p:cNvPr>
          <p:cNvSpPr txBox="1"/>
          <p:nvPr/>
        </p:nvSpPr>
        <p:spPr>
          <a:xfrm>
            <a:off x="3203848" y="2888394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="" xmlns:a16="http://schemas.microsoft.com/office/drawing/2014/main" id="{56DFF657-C24B-4C8A-8904-74017FFA73E1}"/>
              </a:ext>
            </a:extLst>
          </p:cNvPr>
          <p:cNvSpPr/>
          <p:nvPr/>
        </p:nvSpPr>
        <p:spPr>
          <a:xfrm>
            <a:off x="323528" y="1772816"/>
            <a:ext cx="1440160" cy="504056"/>
          </a:xfrm>
          <a:prstGeom prst="wedgeRoundRectCallout">
            <a:avLst>
              <a:gd name="adj1" fmla="val 20766"/>
              <a:gd name="adj2" fmla="val 7207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Керченский городской совет</a:t>
            </a:r>
          </a:p>
        </p:txBody>
      </p:sp>
      <p:sp>
        <p:nvSpPr>
          <p:cNvPr id="15" name="Облачко с текстом: прямоугольное со скругленными углами 14">
            <a:extLst>
              <a:ext uri="{FF2B5EF4-FFF2-40B4-BE49-F238E27FC236}">
                <a16:creationId xmlns="" xmlns:a16="http://schemas.microsoft.com/office/drawing/2014/main" id="{D78F6214-FE95-4A8A-A79D-32FE3102A5F0}"/>
              </a:ext>
            </a:extLst>
          </p:cNvPr>
          <p:cNvSpPr/>
          <p:nvPr/>
        </p:nvSpPr>
        <p:spPr>
          <a:xfrm>
            <a:off x="1259632" y="244222"/>
            <a:ext cx="2088232" cy="649106"/>
          </a:xfrm>
          <a:prstGeom prst="wedgeRoundRectCallout">
            <a:avLst>
              <a:gd name="adj1" fmla="val 20766"/>
              <a:gd name="adj2" fmla="val 7207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Контрольно-счетная комиссия и органы местного самоуправления</a:t>
            </a:r>
          </a:p>
        </p:txBody>
      </p:sp>
      <p:sp>
        <p:nvSpPr>
          <p:cNvPr id="16" name="Облачко с текстом: прямоугольное со скругленными углами 15">
            <a:extLst>
              <a:ext uri="{FF2B5EF4-FFF2-40B4-BE49-F238E27FC236}">
                <a16:creationId xmlns="" xmlns:a16="http://schemas.microsoft.com/office/drawing/2014/main" id="{24FC0468-8E29-4866-8FD6-9F9B4091EECD}"/>
              </a:ext>
            </a:extLst>
          </p:cNvPr>
          <p:cNvSpPr/>
          <p:nvPr/>
        </p:nvSpPr>
        <p:spPr>
          <a:xfrm>
            <a:off x="5508104" y="244222"/>
            <a:ext cx="1440160" cy="526816"/>
          </a:xfrm>
          <a:prstGeom prst="wedgeRoundRectCallout">
            <a:avLst>
              <a:gd name="adj1" fmla="val -56410"/>
              <a:gd name="adj2" fmla="val 214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местного самоуправления</a:t>
            </a:r>
          </a:p>
        </p:txBody>
      </p:sp>
      <p:sp>
        <p:nvSpPr>
          <p:cNvPr id="17" name="Облачко с текстом: прямоугольное со скругленными углами 16">
            <a:extLst>
              <a:ext uri="{FF2B5EF4-FFF2-40B4-BE49-F238E27FC236}">
                <a16:creationId xmlns="" xmlns:a16="http://schemas.microsoft.com/office/drawing/2014/main" id="{BBA1C414-3865-4F40-8A75-27F179C637BC}"/>
              </a:ext>
            </a:extLst>
          </p:cNvPr>
          <p:cNvSpPr/>
          <p:nvPr/>
        </p:nvSpPr>
        <p:spPr>
          <a:xfrm>
            <a:off x="7236296" y="1628800"/>
            <a:ext cx="1656078" cy="648072"/>
          </a:xfrm>
          <a:prstGeom prst="wedgeRoundRectCallout">
            <a:avLst>
              <a:gd name="adj1" fmla="val -22189"/>
              <a:gd name="adj2" fmla="val 6767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8" name="Облачко с текстом: прямоугольное со скругленными углами 17">
            <a:extLst>
              <a:ext uri="{FF2B5EF4-FFF2-40B4-BE49-F238E27FC236}">
                <a16:creationId xmlns="" xmlns:a16="http://schemas.microsoft.com/office/drawing/2014/main" id="{4B9FB9EC-05E3-47EB-A6A9-01668B0FEA4A}"/>
              </a:ext>
            </a:extLst>
          </p:cNvPr>
          <p:cNvSpPr/>
          <p:nvPr/>
        </p:nvSpPr>
        <p:spPr>
          <a:xfrm>
            <a:off x="423972" y="5789247"/>
            <a:ext cx="2880320" cy="432000"/>
          </a:xfrm>
          <a:prstGeom prst="wedgeRoundRectCallout">
            <a:avLst>
              <a:gd name="adj1" fmla="val 56440"/>
              <a:gd name="adj2" fmla="val -2120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9" name="Облачко с текстом: прямоугольное со скругленными углами 18">
            <a:extLst>
              <a:ext uri="{FF2B5EF4-FFF2-40B4-BE49-F238E27FC236}">
                <a16:creationId xmlns="" xmlns:a16="http://schemas.microsoft.com/office/drawing/2014/main" id="{C18993B2-5EA1-4B7A-9D48-5DC21AA54039}"/>
              </a:ext>
            </a:extLst>
          </p:cNvPr>
          <p:cNvSpPr/>
          <p:nvPr/>
        </p:nvSpPr>
        <p:spPr>
          <a:xfrm>
            <a:off x="6181100" y="5838480"/>
            <a:ext cx="2268199" cy="391417"/>
          </a:xfrm>
          <a:prstGeom prst="wedgeRoundRectCallout">
            <a:avLst>
              <a:gd name="adj1" fmla="val -21926"/>
              <a:gd name="adj2" fmla="val -7160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Керченский городской совет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720" y="6305040"/>
            <a:ext cx="9143280" cy="540000"/>
            <a:chOff x="0" y="1465649"/>
            <a:chExt cx="3707904" cy="76098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1628800"/>
              <a:ext cx="3707904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0" y="1465649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0" y="1935967"/>
              <a:ext cx="3707904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1772816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2082620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CustomShape 15">
            <a:extLst>
              <a:ext uri="{FF2B5EF4-FFF2-40B4-BE49-F238E27FC236}">
                <a16:creationId xmlns="" xmlns:a16="http://schemas.microsoft.com/office/drawing/2014/main" id="{91D6F937-49B8-413A-8FF6-E48658EF9E85}"/>
              </a:ext>
            </a:extLst>
          </p:cNvPr>
          <p:cNvSpPr/>
          <p:nvPr/>
        </p:nvSpPr>
        <p:spPr>
          <a:xfrm>
            <a:off x="7315200" y="648072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8ACCE5-BE3F-42D3-99AA-9AD745A3B7D4}" type="slidenum">
              <a:rPr lang="ru-RU" sz="1200">
                <a:solidFill>
                  <a:schemeClr val="bg1"/>
                </a:solidFill>
                <a:latin typeface="Calibri"/>
              </a:rPr>
              <a:t>6</a:t>
            </a:fld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4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-1" y="399155"/>
            <a:ext cx="9137765" cy="6260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Керчанин  и его участие в бюджетном процессе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CustomShape 1"/>
          <p:cNvSpPr/>
          <p:nvPr/>
        </p:nvSpPr>
        <p:spPr>
          <a:xfrm>
            <a:off x="7315200" y="649296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3B51411-E214-40EF-818E-E414A86F440D}" type="slidenum">
              <a:rPr lang="ru-RU" sz="1200">
                <a:latin typeface="Calibri"/>
              </a:rPr>
              <a:t>7</a:t>
            </a:fld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908720"/>
            <a:ext cx="78135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Как налогоплательщик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помогает формировать доходную часть бюджета (налог на доходы физических лиц)</a:t>
            </a:r>
          </a:p>
          <a:p>
            <a:pPr algn="just">
              <a:lnSpc>
                <a:spcPct val="100000"/>
              </a:lnSpc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Как получатель социальных гарантий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Возможности влияния гражданина на состав бюджета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Публичные слушания по проекту бюджета города Керчи на очередной финансовый год и плановый период.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E:\керчь\_horizo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38" y="4186998"/>
            <a:ext cx="4214696" cy="22320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68554" y="6431315"/>
            <a:ext cx="4320480" cy="39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Керченско-Эльтигентской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десантной операции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3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455392403"/>
              </p:ext>
            </p:extLst>
          </p:nvPr>
        </p:nvGraphicFramePr>
        <p:xfrm>
          <a:off x="107503" y="1196752"/>
          <a:ext cx="8855711" cy="4024741"/>
        </p:xfrm>
        <a:graphic>
          <a:graphicData uri="http://schemas.openxmlformats.org/drawingml/2006/table">
            <a:tbl>
              <a:tblPr/>
              <a:tblGrid>
                <a:gridCol w="23128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9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52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39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46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46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46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989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2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r>
                        <a:rPr lang="ru-RU" sz="14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населения (среднегодовая)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150 069</a:t>
                      </a:r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150 469</a:t>
                      </a:r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150 659</a:t>
                      </a:r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150 846</a:t>
                      </a:r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151 054</a:t>
                      </a:r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2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Индекс потребительских цен на товары и услуги 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101,4*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28 754</a:t>
                      </a:r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31 360</a:t>
                      </a:r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33 179</a:t>
                      </a:r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35 170</a:t>
                      </a:r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37 350</a:t>
                      </a:r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2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валового регионального продукта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600 315**</a:t>
                      </a:r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82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 на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0,37</a:t>
                      </a:r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82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Прожиточный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минимум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9 126***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9 904****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8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жилищного строительства на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CustomShape 1"/>
          <p:cNvSpPr/>
          <p:nvPr/>
        </p:nvSpPr>
        <p:spPr>
          <a:xfrm>
            <a:off x="0" y="260648"/>
            <a:ext cx="9180512" cy="72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2. Показатели социально-экономического развития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муниципального образования городской округ Керчь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144" y="5366174"/>
            <a:ext cx="8197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*1 за декабрь 2016 г. и 2017 г. 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3 месяца 2017 г., данные за 2017 г. отсутствуют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*** за 4 квартал 2017 г. по Республике Крым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**** за 3 квартал 2018 г. </a:t>
            </a:r>
            <a:r>
              <a:rPr lang="ru-RU" sz="12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Республике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Крым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BF20B57-C72C-407E-931A-CF898936C441}"/>
              </a:ext>
            </a:extLst>
          </p:cNvPr>
          <p:cNvSpPr/>
          <p:nvPr/>
        </p:nvSpPr>
        <p:spPr>
          <a:xfrm>
            <a:off x="7922648" y="880808"/>
            <a:ext cx="1008112" cy="13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7232" y="6317280"/>
            <a:ext cx="9143280" cy="540000"/>
            <a:chOff x="0" y="1465649"/>
            <a:chExt cx="3707904" cy="76098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1628800"/>
              <a:ext cx="3707904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1465649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1935967"/>
              <a:ext cx="3707904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1772816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2082620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3" name="CustomShape 1"/>
          <p:cNvSpPr/>
          <p:nvPr/>
        </p:nvSpPr>
        <p:spPr>
          <a:xfrm>
            <a:off x="7283520" y="649296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046A949-3921-4BA8-A99E-FB0DE886F9D3}" type="slidenum">
              <a:rPr lang="ru-RU" sz="1200">
                <a:solidFill>
                  <a:schemeClr val="bg1"/>
                </a:solidFill>
                <a:latin typeface="Calibri"/>
              </a:rPr>
              <a:t>8</a:t>
            </a:fld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1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0" y="332640"/>
            <a:ext cx="9144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3. Основные задачи и направления бюджетной</a:t>
            </a:r>
          </a:p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политики города Керчи на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2019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год и плановый период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2020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и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2021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годов</a:t>
            </a:r>
            <a:endParaRPr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696" y="1269192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задачами и направлениями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юджетная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 на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уровня и качества жизни жителей муниципального образования городской округ Керчь Республики Крым;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мер по созданию устойчивого социально-экономического развития региона;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сбалансированности и устойчивости бюджета муниципального образования городской округ Керчь Республики Крым.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6317280"/>
            <a:ext cx="9143280" cy="540000"/>
            <a:chOff x="0" y="1465649"/>
            <a:chExt cx="3707904" cy="76098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1628800"/>
              <a:ext cx="3707904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1465649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1935967"/>
              <a:ext cx="3707904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1772816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2082620"/>
              <a:ext cx="3707904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4" name="CustomShape 1"/>
          <p:cNvSpPr/>
          <p:nvPr/>
        </p:nvSpPr>
        <p:spPr>
          <a:xfrm>
            <a:off x="7315200" y="6492960"/>
            <a:ext cx="1828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3B51411-E214-40EF-818E-E414A86F440D}" type="slidenum">
              <a:rPr lang="ru-RU" sz="1200">
                <a:solidFill>
                  <a:schemeClr val="bg1"/>
                </a:solidFill>
                <a:latin typeface="Calibri"/>
              </a:rPr>
              <a:t>9</a:t>
            </a:fld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2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6638</TotalTime>
  <Words>5380</Words>
  <Application>Microsoft Office PowerPoint</Application>
  <PresentationFormat>Экран (4:3)</PresentationFormat>
  <Paragraphs>1482</Paragraphs>
  <Slides>48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и структура доходов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FIN</cp:lastModifiedBy>
  <cp:revision>445</cp:revision>
  <cp:lastPrinted>2018-11-23T07:12:02Z</cp:lastPrinted>
  <dcterms:modified xsi:type="dcterms:W3CDTF">2018-11-26T06:49:10Z</dcterms:modified>
</cp:coreProperties>
</file>